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54"/>
  </p:notesMasterIdLst>
  <p:sldIdLst>
    <p:sldId id="256" r:id="rId3"/>
    <p:sldId id="257" r:id="rId4"/>
    <p:sldId id="258" r:id="rId5"/>
    <p:sldId id="296" r:id="rId6"/>
    <p:sldId id="267" r:id="rId7"/>
    <p:sldId id="265" r:id="rId8"/>
    <p:sldId id="268" r:id="rId9"/>
    <p:sldId id="271" r:id="rId10"/>
    <p:sldId id="272" r:id="rId11"/>
    <p:sldId id="274" r:id="rId12"/>
    <p:sldId id="275" r:id="rId13"/>
    <p:sldId id="277" r:id="rId14"/>
    <p:sldId id="278" r:id="rId15"/>
    <p:sldId id="269" r:id="rId16"/>
    <p:sldId id="282" r:id="rId17"/>
    <p:sldId id="279" r:id="rId18"/>
    <p:sldId id="281" r:id="rId19"/>
    <p:sldId id="283" r:id="rId20"/>
    <p:sldId id="284" r:id="rId21"/>
    <p:sldId id="285" r:id="rId22"/>
    <p:sldId id="286" r:id="rId23"/>
    <p:sldId id="293" r:id="rId24"/>
    <p:sldId id="287" r:id="rId25"/>
    <p:sldId id="288" r:id="rId26"/>
    <p:sldId id="298" r:id="rId27"/>
    <p:sldId id="299" r:id="rId28"/>
    <p:sldId id="300" r:id="rId29"/>
    <p:sldId id="289" r:id="rId30"/>
    <p:sldId id="290" r:id="rId31"/>
    <p:sldId id="291" r:id="rId32"/>
    <p:sldId id="292" r:id="rId33"/>
    <p:sldId id="301" r:id="rId34"/>
    <p:sldId id="302" r:id="rId35"/>
    <p:sldId id="295" r:id="rId36"/>
    <p:sldId id="303" r:id="rId37"/>
    <p:sldId id="306" r:id="rId38"/>
    <p:sldId id="305" r:id="rId39"/>
    <p:sldId id="307" r:id="rId40"/>
    <p:sldId id="308" r:id="rId41"/>
    <p:sldId id="309" r:id="rId42"/>
    <p:sldId id="310" r:id="rId43"/>
    <p:sldId id="315" r:id="rId44"/>
    <p:sldId id="311" r:id="rId45"/>
    <p:sldId id="314" r:id="rId46"/>
    <p:sldId id="318" r:id="rId47"/>
    <p:sldId id="319" r:id="rId48"/>
    <p:sldId id="320" r:id="rId49"/>
    <p:sldId id="321" r:id="rId50"/>
    <p:sldId id="316" r:id="rId51"/>
    <p:sldId id="317" r:id="rId52"/>
    <p:sldId id="313"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967F"/>
    <a:srgbClr val="6B64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autoAdjust="0"/>
    <p:restoredTop sz="85458" autoAdjust="0"/>
  </p:normalViewPr>
  <p:slideViewPr>
    <p:cSldViewPr snapToGrid="0">
      <p:cViewPr varScale="1">
        <p:scale>
          <a:sx n="79" d="100"/>
          <a:sy n="79" d="100"/>
        </p:scale>
        <p:origin x="117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045748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e87be19052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e87be19052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4234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e87be1905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e87be1905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5737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e87be1905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e87be1905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558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e87be1905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1e87be19052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6733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0: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19</a:t>
            </a:fld>
            <a:endParaRPr/>
          </a:p>
        </p:txBody>
      </p:sp>
      <p:sp>
        <p:nvSpPr>
          <p:cNvPr id="257" name="Google Shape;25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3623805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20</a:t>
            </a:fld>
            <a:endParaRPr/>
          </a:p>
        </p:txBody>
      </p:sp>
      <p:sp>
        <p:nvSpPr>
          <p:cNvPr id="266" name="Google Shape;2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 name="Google Shape;267;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452022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2: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21</a:t>
            </a:fld>
            <a:endParaRPr/>
          </a:p>
        </p:txBody>
      </p:sp>
      <p:sp>
        <p:nvSpPr>
          <p:cNvPr id="276" name="Google Shape;27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3769650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3: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22</a:t>
            </a:fld>
            <a:endParaRPr/>
          </a:p>
        </p:txBody>
      </p:sp>
      <p:sp>
        <p:nvSpPr>
          <p:cNvPr id="248" name="Google Shape;24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 name="Google Shape;24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2235810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4: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23</a:t>
            </a:fld>
            <a:endParaRPr/>
          </a:p>
        </p:txBody>
      </p:sp>
      <p:sp>
        <p:nvSpPr>
          <p:cNvPr id="283" name="Google Shape;28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1845268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24</a:t>
            </a:fld>
            <a:endParaRPr/>
          </a:p>
        </p:txBody>
      </p:sp>
      <p:sp>
        <p:nvSpPr>
          <p:cNvPr id="290" name="Google Shape;2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4047528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25</a:t>
            </a:fld>
            <a:endParaRPr/>
          </a:p>
        </p:txBody>
      </p:sp>
      <p:sp>
        <p:nvSpPr>
          <p:cNvPr id="290" name="Google Shape;2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134085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e87be19052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1e87be19052_2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7033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26</a:t>
            </a:fld>
            <a:endParaRPr/>
          </a:p>
        </p:txBody>
      </p:sp>
      <p:sp>
        <p:nvSpPr>
          <p:cNvPr id="290" name="Google Shape;2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3484149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27</a:t>
            </a:fld>
            <a:endParaRPr/>
          </a:p>
        </p:txBody>
      </p:sp>
      <p:sp>
        <p:nvSpPr>
          <p:cNvPr id="290" name="Google Shape;29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3569034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6: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28</a:t>
            </a:fld>
            <a:endParaRPr/>
          </a:p>
        </p:txBody>
      </p:sp>
      <p:sp>
        <p:nvSpPr>
          <p:cNvPr id="298" name="Google Shape;2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2888193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7: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29</a:t>
            </a:fld>
            <a:endParaRPr/>
          </a:p>
        </p:txBody>
      </p:sp>
      <p:sp>
        <p:nvSpPr>
          <p:cNvPr id="310" name="Google Shape;31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1" name="Google Shape;31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1907754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8: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30</a:t>
            </a:fld>
            <a:endParaRPr/>
          </a:p>
        </p:txBody>
      </p:sp>
      <p:sp>
        <p:nvSpPr>
          <p:cNvPr id="328" name="Google Shape;32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553687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9:notes"/>
          <p:cNvSpPr txBox="1">
            <a:spLocks noGrp="1"/>
          </p:cNvSpPr>
          <p:nvPr>
            <p:ph type="sldNum" idx="12"/>
          </p:nvPr>
        </p:nvSpPr>
        <p:spPr>
          <a:xfrm>
            <a:off x="1588" y="8685213"/>
            <a:ext cx="2971800" cy="457200"/>
          </a:xfrm>
          <a:prstGeom prst="rect">
            <a:avLst/>
          </a:prstGeom>
          <a:noFill/>
          <a:ln>
            <a:noFill/>
          </a:ln>
        </p:spPr>
        <p:txBody>
          <a:bodyPr spcFirstLastPara="1" wrap="square" lIns="91425" tIns="45700" rIns="91425" bIns="45700" anchor="b" anchorCtr="0">
            <a:noAutofit/>
          </a:bodyPr>
          <a:lstStyle/>
          <a:p>
            <a:pPr marL="0" lvl="0" indent="0" algn="l" rtl="1">
              <a:spcBef>
                <a:spcPts val="0"/>
              </a:spcBef>
              <a:spcAft>
                <a:spcPts val="0"/>
              </a:spcAft>
              <a:buNone/>
            </a:pPr>
            <a:fld id="{00000000-1234-1234-1234-123412341234}" type="slidenum">
              <a:rPr lang="fr-FR"/>
              <a:t>31</a:t>
            </a:fld>
            <a:endParaRPr/>
          </a:p>
        </p:txBody>
      </p:sp>
      <p:sp>
        <p:nvSpPr>
          <p:cNvPr id="335" name="Google Shape;33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1832877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1588" y="8685213"/>
            <a:ext cx="2971800" cy="457200"/>
          </a:xfrm>
          <a:prstGeom prst="rect">
            <a:avLst/>
          </a:prstGeom>
          <a:ln/>
        </p:spPr>
        <p:txBody>
          <a:bodyPr/>
          <a:lstStyle/>
          <a:p>
            <a:fld id="{035830F8-4820-4A79-A2E5-084DAA8A51CF}" type="slidenum">
              <a:rPr lang="ar-DZ"/>
              <a:pPr/>
              <a:t>36</a:t>
            </a:fld>
            <a:endParaRPr lang="fr-FR"/>
          </a:p>
        </p:txBody>
      </p:sp>
      <p:sp>
        <p:nvSpPr>
          <p:cNvPr id="7170" name="Rectangle 2"/>
          <p:cNvSpPr>
            <a:spLocks noGrp="1" noRot="1" noChangeAspect="1" noChangeArrowheads="1" noTextEdit="1"/>
          </p:cNvSpPr>
          <p:nvPr>
            <p:ph type="sldImg"/>
          </p:nvPr>
        </p:nvSpPr>
        <p:spPr>
          <a:xfrm>
            <a:off x="381000" y="685800"/>
            <a:ext cx="6096000" cy="3429000"/>
          </a:xfrm>
          <a:ln/>
        </p:spPr>
      </p:sp>
      <p:sp>
        <p:nvSpPr>
          <p:cNvPr id="7171" name="Rectangle 3"/>
          <p:cNvSpPr>
            <a:spLocks noGrp="1" noChangeArrowheads="1"/>
          </p:cNvSpPr>
          <p:nvPr>
            <p:ph type="body" idx="1"/>
          </p:nvPr>
        </p:nvSpPr>
        <p:spPr>
          <a:xfrm>
            <a:off x="914400" y="4343400"/>
            <a:ext cx="5029200" cy="4114800"/>
          </a:xfrm>
        </p:spPr>
        <p:txBody>
          <a:bodyPr/>
          <a:lstStyle/>
          <a:p>
            <a:r>
              <a:rPr lang="fr-FR"/>
              <a:t>Toute couleur visible peut être décomposée en trois couleurs de base, dites couleurs primaires. A partir de ces trois couleurs primaires, et en faisant varier leur intensité, il est possible de produire l ’ensemble des couleurs visibles.</a:t>
            </a:r>
          </a:p>
          <a:p>
            <a:endParaRPr lang="fr-FR"/>
          </a:p>
          <a:p>
            <a:r>
              <a:rPr lang="fr-FR"/>
              <a:t>Si les couleurs désirées sont composées à l ’aide de trois faisceaux lumineux fournis par des lampes équipées de filtres colorés, on parle de </a:t>
            </a:r>
            <a:r>
              <a:rPr lang="fr-FR" b="1"/>
              <a:t>synthèse additive</a:t>
            </a:r>
            <a:r>
              <a:rPr lang="fr-FR"/>
              <a:t>. Dans ce cas, les trois couleurs fondamentales sont </a:t>
            </a:r>
            <a:r>
              <a:rPr lang="fr-FR" b="1"/>
              <a:t>le rouge, le vert et le bleu.</a:t>
            </a:r>
          </a:p>
        </p:txBody>
      </p:sp>
    </p:spTree>
    <p:extLst>
      <p:ext uri="{BB962C8B-B14F-4D97-AF65-F5344CB8AC3E}">
        <p14:creationId xmlns:p14="http://schemas.microsoft.com/office/powerpoint/2010/main" val="4166302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1588" y="8685213"/>
            <a:ext cx="2971800" cy="457200"/>
          </a:xfrm>
          <a:prstGeom prst="rect">
            <a:avLst/>
          </a:prstGeom>
          <a:ln/>
        </p:spPr>
        <p:txBody>
          <a:bodyPr/>
          <a:lstStyle/>
          <a:p>
            <a:fld id="{A3045F51-7823-4B61-A79E-3A7D786FC141}" type="slidenum">
              <a:rPr lang="ar-DZ"/>
              <a:pPr/>
              <a:t>38</a:t>
            </a:fld>
            <a:endParaRPr lang="fr-FR"/>
          </a:p>
        </p:txBody>
      </p:sp>
      <p:sp>
        <p:nvSpPr>
          <p:cNvPr id="9218" name="Rectangle 2"/>
          <p:cNvSpPr>
            <a:spLocks noGrp="1" noRot="1" noChangeAspect="1" noChangeArrowheads="1" noTextEdit="1"/>
          </p:cNvSpPr>
          <p:nvPr>
            <p:ph type="sldImg"/>
          </p:nvPr>
        </p:nvSpPr>
        <p:spPr>
          <a:xfrm>
            <a:off x="381000" y="685800"/>
            <a:ext cx="6096000" cy="3429000"/>
          </a:xfrm>
          <a:ln/>
        </p:spPr>
      </p:sp>
      <p:sp>
        <p:nvSpPr>
          <p:cNvPr id="9219" name="Rectangle 3"/>
          <p:cNvSpPr>
            <a:spLocks noGrp="1" noChangeArrowheads="1"/>
          </p:cNvSpPr>
          <p:nvPr>
            <p:ph type="body" idx="1"/>
          </p:nvPr>
        </p:nvSpPr>
        <p:spPr>
          <a:xfrm>
            <a:off x="914400" y="4343400"/>
            <a:ext cx="5029200" cy="4114800"/>
          </a:xfrm>
        </p:spPr>
        <p:txBody>
          <a:bodyPr/>
          <a:lstStyle/>
          <a:p>
            <a:endParaRPr lang="fr-FR" b="1"/>
          </a:p>
        </p:txBody>
      </p:sp>
    </p:spTree>
    <p:extLst>
      <p:ext uri="{BB962C8B-B14F-4D97-AF65-F5344CB8AC3E}">
        <p14:creationId xmlns:p14="http://schemas.microsoft.com/office/powerpoint/2010/main" val="1040839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1588" y="8685213"/>
            <a:ext cx="2971800" cy="457200"/>
          </a:xfrm>
          <a:prstGeom prst="rect">
            <a:avLst/>
          </a:prstGeom>
          <a:ln/>
        </p:spPr>
        <p:txBody>
          <a:bodyPr/>
          <a:lstStyle/>
          <a:p>
            <a:fld id="{01E5144A-526A-4FFD-B504-8857AFA957A1}" type="slidenum">
              <a:rPr lang="ar-DZ"/>
              <a:pPr/>
              <a:t>39</a:t>
            </a:fld>
            <a:endParaRPr lang="fr-FR"/>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a:xfrm>
            <a:off x="914400" y="4343400"/>
            <a:ext cx="5029200" cy="4114800"/>
          </a:xfrm>
        </p:spPr>
        <p:txBody>
          <a:bodyPr/>
          <a:lstStyle/>
          <a:p>
            <a:endParaRPr lang="fr-FR"/>
          </a:p>
        </p:txBody>
      </p:sp>
    </p:spTree>
    <p:extLst>
      <p:ext uri="{BB962C8B-B14F-4D97-AF65-F5344CB8AC3E}">
        <p14:creationId xmlns:p14="http://schemas.microsoft.com/office/powerpoint/2010/main" val="228170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1588" y="8685213"/>
            <a:ext cx="2971800" cy="457200"/>
          </a:xfrm>
          <a:prstGeom prst="rect">
            <a:avLst/>
          </a:prstGeom>
          <a:ln/>
        </p:spPr>
        <p:txBody>
          <a:bodyPr/>
          <a:lstStyle/>
          <a:p>
            <a:fld id="{A68D30AD-C219-45B5-BCFC-A24351F9622D}" type="slidenum">
              <a:rPr lang="ar-DZ"/>
              <a:pPr/>
              <a:t>40</a:t>
            </a:fld>
            <a:endParaRPr lang="fr-FR"/>
          </a:p>
        </p:txBody>
      </p:sp>
      <p:sp>
        <p:nvSpPr>
          <p:cNvPr id="13314" name="Rectangle 2"/>
          <p:cNvSpPr>
            <a:spLocks noGrp="1" noRot="1" noChangeAspect="1" noChangeArrowheads="1" noTextEdit="1"/>
          </p:cNvSpPr>
          <p:nvPr>
            <p:ph type="sldImg"/>
          </p:nvPr>
        </p:nvSpPr>
        <p:spPr>
          <a:xfrm>
            <a:off x="381000" y="685800"/>
            <a:ext cx="6096000" cy="3429000"/>
          </a:xfrm>
          <a:ln/>
        </p:spPr>
      </p:sp>
      <p:sp>
        <p:nvSpPr>
          <p:cNvPr id="13315" name="Rectangle 3"/>
          <p:cNvSpPr>
            <a:spLocks noGrp="1" noChangeArrowheads="1"/>
          </p:cNvSpPr>
          <p:nvPr>
            <p:ph type="body" idx="1"/>
          </p:nvPr>
        </p:nvSpPr>
        <p:spPr>
          <a:xfrm>
            <a:off x="914400" y="4343400"/>
            <a:ext cx="5029200" cy="4114800"/>
          </a:xfrm>
        </p:spPr>
        <p:txBody>
          <a:bodyPr/>
          <a:lstStyle/>
          <a:p>
            <a:endParaRPr lang="fr-FR"/>
          </a:p>
        </p:txBody>
      </p:sp>
    </p:spTree>
    <p:extLst>
      <p:ext uri="{BB962C8B-B14F-4D97-AF65-F5344CB8AC3E}">
        <p14:creationId xmlns:p14="http://schemas.microsoft.com/office/powerpoint/2010/main" val="13299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e87be19052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1e87be19052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0306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1588" y="8685213"/>
            <a:ext cx="2971800" cy="457200"/>
          </a:xfrm>
          <a:prstGeom prst="rect">
            <a:avLst/>
          </a:prstGeom>
          <a:ln/>
        </p:spPr>
        <p:txBody>
          <a:bodyPr/>
          <a:lstStyle/>
          <a:p>
            <a:fld id="{96B9025E-3E9C-4470-A231-7C8B719334F8}" type="slidenum">
              <a:rPr lang="ar-DZ"/>
              <a:pPr/>
              <a:t>41</a:t>
            </a:fld>
            <a:endParaRPr lang="fr-FR"/>
          </a:p>
        </p:txBody>
      </p:sp>
      <p:sp>
        <p:nvSpPr>
          <p:cNvPr id="15362" name="Rectangle 2"/>
          <p:cNvSpPr>
            <a:spLocks noGrp="1" noRot="1" noChangeAspect="1" noChangeArrowheads="1" noTextEdit="1"/>
          </p:cNvSpPr>
          <p:nvPr>
            <p:ph type="sldImg"/>
          </p:nvPr>
        </p:nvSpPr>
        <p:spPr>
          <a:xfrm>
            <a:off x="381000" y="685800"/>
            <a:ext cx="6096000" cy="3429000"/>
          </a:xfrm>
          <a:ln/>
        </p:spPr>
      </p:sp>
      <p:sp>
        <p:nvSpPr>
          <p:cNvPr id="15363" name="Rectangle 3"/>
          <p:cNvSpPr>
            <a:spLocks noGrp="1" noChangeArrowheads="1"/>
          </p:cNvSpPr>
          <p:nvPr>
            <p:ph type="body" idx="1"/>
          </p:nvPr>
        </p:nvSpPr>
        <p:spPr>
          <a:xfrm>
            <a:off x="914400" y="4343400"/>
            <a:ext cx="5029200" cy="4114800"/>
          </a:xfrm>
        </p:spPr>
        <p:txBody>
          <a:bodyPr/>
          <a:lstStyle/>
          <a:p>
            <a:endParaRPr lang="fr-FR"/>
          </a:p>
        </p:txBody>
      </p:sp>
    </p:spTree>
    <p:extLst>
      <p:ext uri="{BB962C8B-B14F-4D97-AF65-F5344CB8AC3E}">
        <p14:creationId xmlns:p14="http://schemas.microsoft.com/office/powerpoint/2010/main" val="3449112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1588" y="8685213"/>
            <a:ext cx="2971800" cy="457200"/>
          </a:xfrm>
          <a:prstGeom prst="rect">
            <a:avLst/>
          </a:prstGeom>
          <a:ln/>
        </p:spPr>
        <p:txBody>
          <a:bodyPr/>
          <a:lstStyle/>
          <a:p>
            <a:fld id="{ADB833AE-A45F-40BA-8BF1-FBB00D9BA283}" type="slidenum">
              <a:rPr lang="ar-DZ"/>
              <a:pPr/>
              <a:t>42</a:t>
            </a:fld>
            <a:endParaRPr lang="fr-FR"/>
          </a:p>
        </p:txBody>
      </p:sp>
      <p:sp>
        <p:nvSpPr>
          <p:cNvPr id="17410" name="Rectangle 2"/>
          <p:cNvSpPr>
            <a:spLocks noGrp="1" noRot="1" noChangeAspect="1" noChangeArrowheads="1" noTextEdit="1"/>
          </p:cNvSpPr>
          <p:nvPr>
            <p:ph type="sldImg"/>
          </p:nvPr>
        </p:nvSpPr>
        <p:spPr>
          <a:xfrm>
            <a:off x="381000" y="685800"/>
            <a:ext cx="6096000" cy="3429000"/>
          </a:xfrm>
          <a:ln/>
        </p:spPr>
      </p:sp>
      <p:sp>
        <p:nvSpPr>
          <p:cNvPr id="1741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599773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1588" y="8685213"/>
            <a:ext cx="2971800" cy="457200"/>
          </a:xfrm>
          <a:prstGeom prst="rect">
            <a:avLst/>
          </a:prstGeom>
          <a:ln/>
        </p:spPr>
        <p:txBody>
          <a:bodyPr/>
          <a:lstStyle/>
          <a:p>
            <a:fld id="{8D83F8FE-8D4F-4D2D-85CD-1D1989A11E65}" type="slidenum">
              <a:rPr lang="ar-DZ"/>
              <a:pPr/>
              <a:t>43</a:t>
            </a:fld>
            <a:endParaRPr lang="fr-FR"/>
          </a:p>
        </p:txBody>
      </p:sp>
      <p:sp>
        <p:nvSpPr>
          <p:cNvPr id="19458" name="Rectangle 2"/>
          <p:cNvSpPr>
            <a:spLocks noGrp="1" noRot="1" noChangeAspect="1" noChangeArrowheads="1" noTextEdit="1"/>
          </p:cNvSpPr>
          <p:nvPr>
            <p:ph type="sldImg"/>
          </p:nvPr>
        </p:nvSpPr>
        <p:spPr>
          <a:xfrm>
            <a:off x="381000" y="685800"/>
            <a:ext cx="6096000" cy="3429000"/>
          </a:xfrm>
          <a:ln/>
        </p:spPr>
      </p:sp>
      <p:sp>
        <p:nvSpPr>
          <p:cNvPr id="19459" name="Rectangle 3"/>
          <p:cNvSpPr>
            <a:spLocks noGrp="1" noChangeArrowheads="1"/>
          </p:cNvSpPr>
          <p:nvPr>
            <p:ph type="body" idx="1"/>
          </p:nvPr>
        </p:nvSpPr>
        <p:spPr>
          <a:xfrm>
            <a:off x="914400" y="4343400"/>
            <a:ext cx="5029200" cy="4114800"/>
          </a:xfrm>
        </p:spPr>
        <p:txBody>
          <a:bodyPr/>
          <a:lstStyle/>
          <a:p>
            <a:endParaRPr lang="fr-FR"/>
          </a:p>
        </p:txBody>
      </p:sp>
    </p:spTree>
    <p:extLst>
      <p:ext uri="{BB962C8B-B14F-4D97-AF65-F5344CB8AC3E}">
        <p14:creationId xmlns:p14="http://schemas.microsoft.com/office/powerpoint/2010/main" val="3408907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1588" y="8685213"/>
            <a:ext cx="2971800" cy="457200"/>
          </a:xfrm>
          <a:prstGeom prst="rect">
            <a:avLst/>
          </a:prstGeom>
          <a:ln/>
        </p:spPr>
        <p:txBody>
          <a:bodyPr/>
          <a:lstStyle/>
          <a:p>
            <a:fld id="{56B176D0-2F91-4151-ACA0-308DCFDADFD5}" type="slidenum">
              <a:rPr lang="ar-DZ"/>
              <a:pPr/>
              <a:t>51</a:t>
            </a:fld>
            <a:endParaRPr lang="fr-FR"/>
          </a:p>
        </p:txBody>
      </p:sp>
      <p:sp>
        <p:nvSpPr>
          <p:cNvPr id="21506" name="Rectangle 2"/>
          <p:cNvSpPr>
            <a:spLocks noGrp="1" noRot="1" noChangeAspect="1" noChangeArrowheads="1" noTextEdit="1"/>
          </p:cNvSpPr>
          <p:nvPr>
            <p:ph type="sldImg"/>
          </p:nvPr>
        </p:nvSpPr>
        <p:spPr>
          <a:xfrm>
            <a:off x="381000" y="685800"/>
            <a:ext cx="6096000" cy="3429000"/>
          </a:xfrm>
          <a:ln/>
        </p:spPr>
      </p:sp>
      <p:sp>
        <p:nvSpPr>
          <p:cNvPr id="21507" name="Rectangle 3"/>
          <p:cNvSpPr>
            <a:spLocks noGrp="1" noChangeArrowheads="1"/>
          </p:cNvSpPr>
          <p:nvPr>
            <p:ph type="body" idx="1"/>
          </p:nvPr>
        </p:nvSpPr>
        <p:spPr>
          <a:xfrm>
            <a:off x="914400" y="4343400"/>
            <a:ext cx="5029200" cy="4114800"/>
          </a:xfrm>
        </p:spPr>
        <p:txBody>
          <a:bodyPr/>
          <a:lstStyle/>
          <a:p>
            <a:endParaRPr lang="fr-FR"/>
          </a:p>
        </p:txBody>
      </p:sp>
    </p:spTree>
    <p:extLst>
      <p:ext uri="{BB962C8B-B14F-4D97-AF65-F5344CB8AC3E}">
        <p14:creationId xmlns:p14="http://schemas.microsoft.com/office/powerpoint/2010/main" val="378868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4152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87be1905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1e87be1905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70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e87be1905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e87be1905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1648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e87be1905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e87be1905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4802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e87be1905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e87be1905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7189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e87be1905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1e87be19052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0021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u" type="objOnly">
  <p:cSld name="Contenu">
    <p:spTree>
      <p:nvGrpSpPr>
        <p:cNvPr id="1" name="Shape 24"/>
        <p:cNvGrpSpPr/>
        <p:nvPr/>
      </p:nvGrpSpPr>
      <p:grpSpPr>
        <a:xfrm>
          <a:off x="0" y="0"/>
          <a:ext cx="0" cy="0"/>
          <a:chOff x="0" y="0"/>
          <a:chExt cx="0" cy="0"/>
        </a:xfrm>
      </p:grpSpPr>
      <p:sp>
        <p:nvSpPr>
          <p:cNvPr id="25" name="Google Shape;25;p72"/>
          <p:cNvSpPr txBox="1">
            <a:spLocks noGrp="1"/>
          </p:cNvSpPr>
          <p:nvPr>
            <p:ph type="body" idx="1"/>
          </p:nvPr>
        </p:nvSpPr>
        <p:spPr>
          <a:xfrm>
            <a:off x="457200" y="205979"/>
            <a:ext cx="8229600" cy="4388644"/>
          </a:xfrm>
          <a:prstGeom prst="rect">
            <a:avLst/>
          </a:prstGeom>
          <a:noFill/>
          <a:ln>
            <a:noFill/>
          </a:ln>
        </p:spPr>
        <p:txBody>
          <a:bodyPr spcFirstLastPara="1" wrap="square" lIns="91425" tIns="45700" rIns="91425" bIns="45700" anchor="t" anchorCtr="0">
            <a:noAutofit/>
          </a:bodyPr>
          <a:lstStyle>
            <a:lvl1pPr marL="342900" lvl="0" indent="-257175" algn="r" rtl="1">
              <a:spcBef>
                <a:spcPts val="270"/>
              </a:spcBef>
              <a:spcAft>
                <a:spcPts val="0"/>
              </a:spcAft>
              <a:buClr>
                <a:schemeClr val="dk1"/>
              </a:buClr>
              <a:buSzPts val="1800"/>
              <a:buChar char="•"/>
              <a:defRPr/>
            </a:lvl1pPr>
            <a:lvl2pPr marL="685800" lvl="1" indent="-257175" algn="r" rtl="1">
              <a:spcBef>
                <a:spcPts val="270"/>
              </a:spcBef>
              <a:spcAft>
                <a:spcPts val="0"/>
              </a:spcAft>
              <a:buClr>
                <a:schemeClr val="dk1"/>
              </a:buClr>
              <a:buSzPts val="1800"/>
              <a:buChar char="–"/>
              <a:defRPr/>
            </a:lvl2pPr>
            <a:lvl3pPr marL="1028700" lvl="2" indent="-257175" algn="r" rtl="1">
              <a:spcBef>
                <a:spcPts val="270"/>
              </a:spcBef>
              <a:spcAft>
                <a:spcPts val="0"/>
              </a:spcAft>
              <a:buClr>
                <a:schemeClr val="dk1"/>
              </a:buClr>
              <a:buSzPts val="1800"/>
              <a:buChar char="•"/>
              <a:defRPr/>
            </a:lvl3pPr>
            <a:lvl4pPr marL="1371600" lvl="3" indent="-257175" algn="r" rtl="1">
              <a:spcBef>
                <a:spcPts val="270"/>
              </a:spcBef>
              <a:spcAft>
                <a:spcPts val="0"/>
              </a:spcAft>
              <a:buClr>
                <a:schemeClr val="dk1"/>
              </a:buClr>
              <a:buSzPts val="1800"/>
              <a:buChar char="–"/>
              <a:defRPr/>
            </a:lvl4pPr>
            <a:lvl5pPr marL="1714500" lvl="4" indent="-257175" algn="r" rtl="1">
              <a:spcBef>
                <a:spcPts val="270"/>
              </a:spcBef>
              <a:spcAft>
                <a:spcPts val="0"/>
              </a:spcAft>
              <a:buClr>
                <a:schemeClr val="dk1"/>
              </a:buClr>
              <a:buSzPts val="1800"/>
              <a:buChar char="»"/>
              <a:defRPr/>
            </a:lvl5pPr>
            <a:lvl6pPr marL="2057400" lvl="5" indent="-257175" algn="r" rtl="1">
              <a:spcBef>
                <a:spcPts val="270"/>
              </a:spcBef>
              <a:spcAft>
                <a:spcPts val="0"/>
              </a:spcAft>
              <a:buClr>
                <a:schemeClr val="dk1"/>
              </a:buClr>
              <a:buSzPts val="1800"/>
              <a:buChar char="»"/>
              <a:defRPr/>
            </a:lvl6pPr>
            <a:lvl7pPr marL="2400300" lvl="6" indent="-257175" algn="r" rtl="1">
              <a:spcBef>
                <a:spcPts val="270"/>
              </a:spcBef>
              <a:spcAft>
                <a:spcPts val="0"/>
              </a:spcAft>
              <a:buClr>
                <a:schemeClr val="dk1"/>
              </a:buClr>
              <a:buSzPts val="1800"/>
              <a:buChar char="»"/>
              <a:defRPr/>
            </a:lvl7pPr>
            <a:lvl8pPr marL="2743200" lvl="7" indent="-257175" algn="r" rtl="1">
              <a:spcBef>
                <a:spcPts val="270"/>
              </a:spcBef>
              <a:spcAft>
                <a:spcPts val="0"/>
              </a:spcAft>
              <a:buClr>
                <a:schemeClr val="dk1"/>
              </a:buClr>
              <a:buSzPts val="1800"/>
              <a:buChar char="»"/>
              <a:defRPr/>
            </a:lvl8pPr>
            <a:lvl9pPr marL="3086100" lvl="8" indent="-257175" algn="r" rtl="1">
              <a:spcBef>
                <a:spcPts val="270"/>
              </a:spcBef>
              <a:spcAft>
                <a:spcPts val="0"/>
              </a:spcAft>
              <a:buClr>
                <a:schemeClr val="dk1"/>
              </a:buClr>
              <a:buSzPts val="1800"/>
              <a:buChar char="»"/>
              <a:defRPr/>
            </a:lvl9pPr>
          </a:lstStyle>
          <a:p>
            <a:endParaRPr/>
          </a:p>
        </p:txBody>
      </p:sp>
      <p:sp>
        <p:nvSpPr>
          <p:cNvPr id="26" name="Google Shape;26;p72"/>
          <p:cNvSpPr txBox="1">
            <a:spLocks noGrp="1"/>
          </p:cNvSpPr>
          <p:nvPr>
            <p:ph type="dt" idx="10"/>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2"/>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2"/>
          <p:cNvSpPr txBox="1">
            <a:spLocks noGrp="1"/>
          </p:cNvSpPr>
          <p:nvPr>
            <p:ph type="sldNum" idx="12"/>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marL="0" lvl="0" indent="0" algn="l" rtl="1">
              <a:spcBef>
                <a:spcPts val="0"/>
              </a:spcBef>
              <a:spcAft>
                <a:spcPts val="0"/>
              </a:spcAft>
              <a:buNone/>
              <a:defRPr sz="1050" b="0" i="0" u="none" strike="noStrike" cap="none">
                <a:solidFill>
                  <a:schemeClr val="dk1"/>
                </a:solidFill>
                <a:latin typeface="Arial"/>
                <a:ea typeface="Arial"/>
                <a:cs typeface="Arial"/>
                <a:sym typeface="Arial"/>
              </a:defRPr>
            </a:lvl1pPr>
            <a:lvl2pPr marL="0" lvl="1" indent="0" algn="l" rtl="1">
              <a:spcBef>
                <a:spcPts val="0"/>
              </a:spcBef>
              <a:spcAft>
                <a:spcPts val="0"/>
              </a:spcAft>
              <a:buNone/>
              <a:defRPr sz="1050" b="0" i="0" u="none" strike="noStrike" cap="none">
                <a:solidFill>
                  <a:schemeClr val="dk1"/>
                </a:solidFill>
                <a:latin typeface="Arial"/>
                <a:ea typeface="Arial"/>
                <a:cs typeface="Arial"/>
                <a:sym typeface="Arial"/>
              </a:defRPr>
            </a:lvl2pPr>
            <a:lvl3pPr marL="0" lvl="2" indent="0" algn="l" rtl="1">
              <a:spcBef>
                <a:spcPts val="0"/>
              </a:spcBef>
              <a:spcAft>
                <a:spcPts val="0"/>
              </a:spcAft>
              <a:buNone/>
              <a:defRPr sz="1050" b="0" i="0" u="none" strike="noStrike" cap="none">
                <a:solidFill>
                  <a:schemeClr val="dk1"/>
                </a:solidFill>
                <a:latin typeface="Arial"/>
                <a:ea typeface="Arial"/>
                <a:cs typeface="Arial"/>
                <a:sym typeface="Arial"/>
              </a:defRPr>
            </a:lvl3pPr>
            <a:lvl4pPr marL="0" lvl="3" indent="0" algn="l" rtl="1">
              <a:spcBef>
                <a:spcPts val="0"/>
              </a:spcBef>
              <a:spcAft>
                <a:spcPts val="0"/>
              </a:spcAft>
              <a:buNone/>
              <a:defRPr sz="1050" b="0" i="0" u="none" strike="noStrike" cap="none">
                <a:solidFill>
                  <a:schemeClr val="dk1"/>
                </a:solidFill>
                <a:latin typeface="Arial"/>
                <a:ea typeface="Arial"/>
                <a:cs typeface="Arial"/>
                <a:sym typeface="Arial"/>
              </a:defRPr>
            </a:lvl4pPr>
            <a:lvl5pPr marL="0" lvl="4" indent="0" algn="l" rtl="1">
              <a:spcBef>
                <a:spcPts val="0"/>
              </a:spcBef>
              <a:spcAft>
                <a:spcPts val="0"/>
              </a:spcAft>
              <a:buNone/>
              <a:defRPr sz="1050" b="0" i="0" u="none" strike="noStrike" cap="none">
                <a:solidFill>
                  <a:schemeClr val="dk1"/>
                </a:solidFill>
                <a:latin typeface="Arial"/>
                <a:ea typeface="Arial"/>
                <a:cs typeface="Arial"/>
                <a:sym typeface="Arial"/>
              </a:defRPr>
            </a:lvl5pPr>
            <a:lvl6pPr marL="0" lvl="5" indent="0" algn="l" rtl="1">
              <a:spcBef>
                <a:spcPts val="0"/>
              </a:spcBef>
              <a:spcAft>
                <a:spcPts val="0"/>
              </a:spcAft>
              <a:buNone/>
              <a:defRPr sz="1050" b="0" i="0" u="none" strike="noStrike" cap="none">
                <a:solidFill>
                  <a:schemeClr val="dk1"/>
                </a:solidFill>
                <a:latin typeface="Arial"/>
                <a:ea typeface="Arial"/>
                <a:cs typeface="Arial"/>
                <a:sym typeface="Arial"/>
              </a:defRPr>
            </a:lvl6pPr>
            <a:lvl7pPr marL="0" lvl="6" indent="0" algn="l" rtl="1">
              <a:spcBef>
                <a:spcPts val="0"/>
              </a:spcBef>
              <a:spcAft>
                <a:spcPts val="0"/>
              </a:spcAft>
              <a:buNone/>
              <a:defRPr sz="1050" b="0" i="0" u="none" strike="noStrike" cap="none">
                <a:solidFill>
                  <a:schemeClr val="dk1"/>
                </a:solidFill>
                <a:latin typeface="Arial"/>
                <a:ea typeface="Arial"/>
                <a:cs typeface="Arial"/>
                <a:sym typeface="Arial"/>
              </a:defRPr>
            </a:lvl7pPr>
            <a:lvl8pPr marL="0" lvl="7" indent="0" algn="l" rtl="1">
              <a:spcBef>
                <a:spcPts val="0"/>
              </a:spcBef>
              <a:spcAft>
                <a:spcPts val="0"/>
              </a:spcAft>
              <a:buNone/>
              <a:defRPr sz="1050" b="0" i="0" u="none" strike="noStrike" cap="none">
                <a:solidFill>
                  <a:schemeClr val="dk1"/>
                </a:solidFill>
                <a:latin typeface="Arial"/>
                <a:ea typeface="Arial"/>
                <a:cs typeface="Arial"/>
                <a:sym typeface="Arial"/>
              </a:defRPr>
            </a:lvl8pPr>
            <a:lvl9pPr marL="0" lvl="8" indent="0" algn="l" rtl="1">
              <a:spcBef>
                <a:spcPts val="0"/>
              </a:spcBef>
              <a:spcAft>
                <a:spcPts val="0"/>
              </a:spcAft>
              <a:buNone/>
              <a:defRPr sz="1050" b="0" i="0" u="none" strike="noStrike" cap="none">
                <a:solidFill>
                  <a:schemeClr val="dk1"/>
                </a:solidFill>
                <a:latin typeface="Arial"/>
                <a:ea typeface="Arial"/>
                <a:cs typeface="Arial"/>
                <a:sym typeface="Arial"/>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402870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eux contenus" type="twoObj">
  <p:cSld name="Deux contenus">
    <p:spTree>
      <p:nvGrpSpPr>
        <p:cNvPr id="1" name="Shape 29"/>
        <p:cNvGrpSpPr/>
        <p:nvPr/>
      </p:nvGrpSpPr>
      <p:grpSpPr>
        <a:xfrm>
          <a:off x="0" y="0"/>
          <a:ext cx="0" cy="0"/>
          <a:chOff x="0" y="0"/>
          <a:chExt cx="0" cy="0"/>
        </a:xfrm>
      </p:grpSpPr>
      <p:sp>
        <p:nvSpPr>
          <p:cNvPr id="30" name="Google Shape;30;p7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31" name="Google Shape;31;p73"/>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342900" lvl="0" indent="-304800" algn="r" rtl="1">
              <a:spcBef>
                <a:spcPts val="420"/>
              </a:spcBef>
              <a:spcAft>
                <a:spcPts val="0"/>
              </a:spcAft>
              <a:buClr>
                <a:schemeClr val="dk1"/>
              </a:buClr>
              <a:buSzPts val="2800"/>
              <a:buFont typeface="Arial"/>
              <a:buChar char="•"/>
              <a:defRPr sz="2100"/>
            </a:lvl1pPr>
            <a:lvl2pPr marL="685800" lvl="1" indent="-285750" algn="r" rtl="1">
              <a:spcBef>
                <a:spcPts val="360"/>
              </a:spcBef>
              <a:spcAft>
                <a:spcPts val="0"/>
              </a:spcAft>
              <a:buClr>
                <a:schemeClr val="dk1"/>
              </a:buClr>
              <a:buSzPts val="2400"/>
              <a:buFont typeface="Arial"/>
              <a:buChar char="–"/>
              <a:defRPr sz="1800"/>
            </a:lvl2pPr>
            <a:lvl3pPr marL="1028700" lvl="2" indent="-266700" algn="r" rtl="1">
              <a:spcBef>
                <a:spcPts val="300"/>
              </a:spcBef>
              <a:spcAft>
                <a:spcPts val="0"/>
              </a:spcAft>
              <a:buClr>
                <a:schemeClr val="dk1"/>
              </a:buClr>
              <a:buSzPts val="2000"/>
              <a:buFont typeface="Arial"/>
              <a:buChar char="•"/>
              <a:defRPr sz="1500"/>
            </a:lvl3pPr>
            <a:lvl4pPr marL="1371600" lvl="3" indent="-257175" algn="r" rtl="1">
              <a:spcBef>
                <a:spcPts val="270"/>
              </a:spcBef>
              <a:spcAft>
                <a:spcPts val="0"/>
              </a:spcAft>
              <a:buClr>
                <a:schemeClr val="dk1"/>
              </a:buClr>
              <a:buSzPts val="1800"/>
              <a:buFont typeface="Arial"/>
              <a:buChar char="–"/>
              <a:defRPr sz="1350"/>
            </a:lvl4pPr>
            <a:lvl5pPr marL="1714500" lvl="4" indent="-257175" algn="r" rtl="1">
              <a:spcBef>
                <a:spcPts val="270"/>
              </a:spcBef>
              <a:spcAft>
                <a:spcPts val="0"/>
              </a:spcAft>
              <a:buClr>
                <a:schemeClr val="dk1"/>
              </a:buClr>
              <a:buSzPts val="1800"/>
              <a:buFont typeface="Arial"/>
              <a:buChar char="»"/>
              <a:defRPr sz="1350"/>
            </a:lvl5pPr>
            <a:lvl6pPr marL="2057400" lvl="5" indent="-257175" algn="r" rtl="1">
              <a:spcBef>
                <a:spcPts val="270"/>
              </a:spcBef>
              <a:spcAft>
                <a:spcPts val="0"/>
              </a:spcAft>
              <a:buClr>
                <a:schemeClr val="dk1"/>
              </a:buClr>
              <a:buSzPts val="1800"/>
              <a:buFont typeface="Arial"/>
              <a:buChar char="»"/>
              <a:defRPr sz="1350"/>
            </a:lvl6pPr>
            <a:lvl7pPr marL="2400300" lvl="6" indent="-257175" algn="r" rtl="1">
              <a:spcBef>
                <a:spcPts val="270"/>
              </a:spcBef>
              <a:spcAft>
                <a:spcPts val="0"/>
              </a:spcAft>
              <a:buClr>
                <a:schemeClr val="dk1"/>
              </a:buClr>
              <a:buSzPts val="1800"/>
              <a:buFont typeface="Arial"/>
              <a:buChar char="»"/>
              <a:defRPr sz="1350"/>
            </a:lvl7pPr>
            <a:lvl8pPr marL="2743200" lvl="7" indent="-257175" algn="r" rtl="1">
              <a:spcBef>
                <a:spcPts val="270"/>
              </a:spcBef>
              <a:spcAft>
                <a:spcPts val="0"/>
              </a:spcAft>
              <a:buClr>
                <a:schemeClr val="dk1"/>
              </a:buClr>
              <a:buSzPts val="1800"/>
              <a:buFont typeface="Arial"/>
              <a:buChar char="»"/>
              <a:defRPr sz="1350"/>
            </a:lvl8pPr>
            <a:lvl9pPr marL="3086100" lvl="8" indent="-257175" algn="r" rtl="1">
              <a:spcBef>
                <a:spcPts val="270"/>
              </a:spcBef>
              <a:spcAft>
                <a:spcPts val="0"/>
              </a:spcAft>
              <a:buClr>
                <a:schemeClr val="dk1"/>
              </a:buClr>
              <a:buSzPts val="1800"/>
              <a:buFont typeface="Arial"/>
              <a:buChar char="»"/>
              <a:defRPr sz="1350"/>
            </a:lvl9pPr>
          </a:lstStyle>
          <a:p>
            <a:endParaRPr/>
          </a:p>
        </p:txBody>
      </p:sp>
      <p:sp>
        <p:nvSpPr>
          <p:cNvPr id="32" name="Google Shape;32;p73"/>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342900" lvl="0" indent="-304800" algn="r" rtl="1">
              <a:spcBef>
                <a:spcPts val="420"/>
              </a:spcBef>
              <a:spcAft>
                <a:spcPts val="0"/>
              </a:spcAft>
              <a:buClr>
                <a:schemeClr val="dk1"/>
              </a:buClr>
              <a:buSzPts val="2800"/>
              <a:buFont typeface="Arial"/>
              <a:buChar char="•"/>
              <a:defRPr sz="2100"/>
            </a:lvl1pPr>
            <a:lvl2pPr marL="685800" lvl="1" indent="-285750" algn="r" rtl="1">
              <a:spcBef>
                <a:spcPts val="360"/>
              </a:spcBef>
              <a:spcAft>
                <a:spcPts val="0"/>
              </a:spcAft>
              <a:buClr>
                <a:schemeClr val="dk1"/>
              </a:buClr>
              <a:buSzPts val="2400"/>
              <a:buFont typeface="Arial"/>
              <a:buChar char="–"/>
              <a:defRPr sz="1800"/>
            </a:lvl2pPr>
            <a:lvl3pPr marL="1028700" lvl="2" indent="-266700" algn="r" rtl="1">
              <a:spcBef>
                <a:spcPts val="300"/>
              </a:spcBef>
              <a:spcAft>
                <a:spcPts val="0"/>
              </a:spcAft>
              <a:buClr>
                <a:schemeClr val="dk1"/>
              </a:buClr>
              <a:buSzPts val="2000"/>
              <a:buFont typeface="Arial"/>
              <a:buChar char="•"/>
              <a:defRPr sz="1500"/>
            </a:lvl3pPr>
            <a:lvl4pPr marL="1371600" lvl="3" indent="-257175" algn="r" rtl="1">
              <a:spcBef>
                <a:spcPts val="270"/>
              </a:spcBef>
              <a:spcAft>
                <a:spcPts val="0"/>
              </a:spcAft>
              <a:buClr>
                <a:schemeClr val="dk1"/>
              </a:buClr>
              <a:buSzPts val="1800"/>
              <a:buFont typeface="Arial"/>
              <a:buChar char="–"/>
              <a:defRPr sz="1350"/>
            </a:lvl4pPr>
            <a:lvl5pPr marL="1714500" lvl="4" indent="-257175" algn="r" rtl="1">
              <a:spcBef>
                <a:spcPts val="270"/>
              </a:spcBef>
              <a:spcAft>
                <a:spcPts val="0"/>
              </a:spcAft>
              <a:buClr>
                <a:schemeClr val="dk1"/>
              </a:buClr>
              <a:buSzPts val="1800"/>
              <a:buFont typeface="Arial"/>
              <a:buChar char="»"/>
              <a:defRPr sz="1350"/>
            </a:lvl5pPr>
            <a:lvl6pPr marL="2057400" lvl="5" indent="-257175" algn="r" rtl="1">
              <a:spcBef>
                <a:spcPts val="270"/>
              </a:spcBef>
              <a:spcAft>
                <a:spcPts val="0"/>
              </a:spcAft>
              <a:buClr>
                <a:schemeClr val="dk1"/>
              </a:buClr>
              <a:buSzPts val="1800"/>
              <a:buFont typeface="Arial"/>
              <a:buChar char="»"/>
              <a:defRPr sz="1350"/>
            </a:lvl6pPr>
            <a:lvl7pPr marL="2400300" lvl="6" indent="-257175" algn="r" rtl="1">
              <a:spcBef>
                <a:spcPts val="270"/>
              </a:spcBef>
              <a:spcAft>
                <a:spcPts val="0"/>
              </a:spcAft>
              <a:buClr>
                <a:schemeClr val="dk1"/>
              </a:buClr>
              <a:buSzPts val="1800"/>
              <a:buFont typeface="Arial"/>
              <a:buChar char="»"/>
              <a:defRPr sz="1350"/>
            </a:lvl7pPr>
            <a:lvl8pPr marL="2743200" lvl="7" indent="-257175" algn="r" rtl="1">
              <a:spcBef>
                <a:spcPts val="270"/>
              </a:spcBef>
              <a:spcAft>
                <a:spcPts val="0"/>
              </a:spcAft>
              <a:buClr>
                <a:schemeClr val="dk1"/>
              </a:buClr>
              <a:buSzPts val="1800"/>
              <a:buFont typeface="Arial"/>
              <a:buChar char="»"/>
              <a:defRPr sz="1350"/>
            </a:lvl8pPr>
            <a:lvl9pPr marL="3086100" lvl="8" indent="-257175" algn="r" rtl="1">
              <a:spcBef>
                <a:spcPts val="270"/>
              </a:spcBef>
              <a:spcAft>
                <a:spcPts val="0"/>
              </a:spcAft>
              <a:buClr>
                <a:schemeClr val="dk1"/>
              </a:buClr>
              <a:buSzPts val="1800"/>
              <a:buFont typeface="Arial"/>
              <a:buChar char="»"/>
              <a:defRPr sz="1350"/>
            </a:lvl9pPr>
          </a:lstStyle>
          <a:p>
            <a:endParaRPr/>
          </a:p>
        </p:txBody>
      </p:sp>
      <p:sp>
        <p:nvSpPr>
          <p:cNvPr id="33" name="Google Shape;33;p73"/>
          <p:cNvSpPr txBox="1">
            <a:spLocks noGrp="1"/>
          </p:cNvSpPr>
          <p:nvPr>
            <p:ph type="dt" idx="10"/>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3"/>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3"/>
          <p:cNvSpPr txBox="1">
            <a:spLocks noGrp="1"/>
          </p:cNvSpPr>
          <p:nvPr>
            <p:ph type="sldNum" idx="12"/>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marL="0" lvl="0" indent="0" algn="l" rtl="1">
              <a:spcBef>
                <a:spcPts val="0"/>
              </a:spcBef>
              <a:spcAft>
                <a:spcPts val="0"/>
              </a:spcAft>
              <a:buNone/>
              <a:defRPr sz="1050" b="0" i="0" u="none" strike="noStrike" cap="none">
                <a:solidFill>
                  <a:schemeClr val="dk1"/>
                </a:solidFill>
                <a:latin typeface="Arial"/>
                <a:ea typeface="Arial"/>
                <a:cs typeface="Arial"/>
                <a:sym typeface="Arial"/>
              </a:defRPr>
            </a:lvl1pPr>
            <a:lvl2pPr marL="0" lvl="1" indent="0" algn="l" rtl="1">
              <a:spcBef>
                <a:spcPts val="0"/>
              </a:spcBef>
              <a:spcAft>
                <a:spcPts val="0"/>
              </a:spcAft>
              <a:buNone/>
              <a:defRPr sz="1050" b="0" i="0" u="none" strike="noStrike" cap="none">
                <a:solidFill>
                  <a:schemeClr val="dk1"/>
                </a:solidFill>
                <a:latin typeface="Arial"/>
                <a:ea typeface="Arial"/>
                <a:cs typeface="Arial"/>
                <a:sym typeface="Arial"/>
              </a:defRPr>
            </a:lvl2pPr>
            <a:lvl3pPr marL="0" lvl="2" indent="0" algn="l" rtl="1">
              <a:spcBef>
                <a:spcPts val="0"/>
              </a:spcBef>
              <a:spcAft>
                <a:spcPts val="0"/>
              </a:spcAft>
              <a:buNone/>
              <a:defRPr sz="1050" b="0" i="0" u="none" strike="noStrike" cap="none">
                <a:solidFill>
                  <a:schemeClr val="dk1"/>
                </a:solidFill>
                <a:latin typeface="Arial"/>
                <a:ea typeface="Arial"/>
                <a:cs typeface="Arial"/>
                <a:sym typeface="Arial"/>
              </a:defRPr>
            </a:lvl3pPr>
            <a:lvl4pPr marL="0" lvl="3" indent="0" algn="l" rtl="1">
              <a:spcBef>
                <a:spcPts val="0"/>
              </a:spcBef>
              <a:spcAft>
                <a:spcPts val="0"/>
              </a:spcAft>
              <a:buNone/>
              <a:defRPr sz="1050" b="0" i="0" u="none" strike="noStrike" cap="none">
                <a:solidFill>
                  <a:schemeClr val="dk1"/>
                </a:solidFill>
                <a:latin typeface="Arial"/>
                <a:ea typeface="Arial"/>
                <a:cs typeface="Arial"/>
                <a:sym typeface="Arial"/>
              </a:defRPr>
            </a:lvl4pPr>
            <a:lvl5pPr marL="0" lvl="4" indent="0" algn="l" rtl="1">
              <a:spcBef>
                <a:spcPts val="0"/>
              </a:spcBef>
              <a:spcAft>
                <a:spcPts val="0"/>
              </a:spcAft>
              <a:buNone/>
              <a:defRPr sz="1050" b="0" i="0" u="none" strike="noStrike" cap="none">
                <a:solidFill>
                  <a:schemeClr val="dk1"/>
                </a:solidFill>
                <a:latin typeface="Arial"/>
                <a:ea typeface="Arial"/>
                <a:cs typeface="Arial"/>
                <a:sym typeface="Arial"/>
              </a:defRPr>
            </a:lvl5pPr>
            <a:lvl6pPr marL="0" lvl="5" indent="0" algn="l" rtl="1">
              <a:spcBef>
                <a:spcPts val="0"/>
              </a:spcBef>
              <a:spcAft>
                <a:spcPts val="0"/>
              </a:spcAft>
              <a:buNone/>
              <a:defRPr sz="1050" b="0" i="0" u="none" strike="noStrike" cap="none">
                <a:solidFill>
                  <a:schemeClr val="dk1"/>
                </a:solidFill>
                <a:latin typeface="Arial"/>
                <a:ea typeface="Arial"/>
                <a:cs typeface="Arial"/>
                <a:sym typeface="Arial"/>
              </a:defRPr>
            </a:lvl6pPr>
            <a:lvl7pPr marL="0" lvl="6" indent="0" algn="l" rtl="1">
              <a:spcBef>
                <a:spcPts val="0"/>
              </a:spcBef>
              <a:spcAft>
                <a:spcPts val="0"/>
              </a:spcAft>
              <a:buNone/>
              <a:defRPr sz="1050" b="0" i="0" u="none" strike="noStrike" cap="none">
                <a:solidFill>
                  <a:schemeClr val="dk1"/>
                </a:solidFill>
                <a:latin typeface="Arial"/>
                <a:ea typeface="Arial"/>
                <a:cs typeface="Arial"/>
                <a:sym typeface="Arial"/>
              </a:defRPr>
            </a:lvl7pPr>
            <a:lvl8pPr marL="0" lvl="7" indent="0" algn="l" rtl="1">
              <a:spcBef>
                <a:spcPts val="0"/>
              </a:spcBef>
              <a:spcAft>
                <a:spcPts val="0"/>
              </a:spcAft>
              <a:buNone/>
              <a:defRPr sz="1050" b="0" i="0" u="none" strike="noStrike" cap="none">
                <a:solidFill>
                  <a:schemeClr val="dk1"/>
                </a:solidFill>
                <a:latin typeface="Arial"/>
                <a:ea typeface="Arial"/>
                <a:cs typeface="Arial"/>
                <a:sym typeface="Arial"/>
              </a:defRPr>
            </a:lvl8pPr>
            <a:lvl9pPr marL="0" lvl="8" indent="0" algn="l" rtl="1">
              <a:spcBef>
                <a:spcPts val="0"/>
              </a:spcBef>
              <a:spcAft>
                <a:spcPts val="0"/>
              </a:spcAft>
              <a:buNone/>
              <a:defRPr sz="1050" b="0" i="0" u="none" strike="noStrike" cap="none">
                <a:solidFill>
                  <a:schemeClr val="dk1"/>
                </a:solidFill>
                <a:latin typeface="Arial"/>
                <a:ea typeface="Arial"/>
                <a:cs typeface="Arial"/>
                <a:sym typeface="Arial"/>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1746778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re et 4 contenus" type="fourObj">
  <p:cSld name="Titre et 4 contenus">
    <p:spTree>
      <p:nvGrpSpPr>
        <p:cNvPr id="1" name="Shape 36"/>
        <p:cNvGrpSpPr/>
        <p:nvPr/>
      </p:nvGrpSpPr>
      <p:grpSpPr>
        <a:xfrm>
          <a:off x="0" y="0"/>
          <a:ext cx="0" cy="0"/>
          <a:chOff x="0" y="0"/>
          <a:chExt cx="0" cy="0"/>
        </a:xfrm>
      </p:grpSpPr>
      <p:sp>
        <p:nvSpPr>
          <p:cNvPr id="37" name="Google Shape;37;p7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rtl="1">
              <a:spcBef>
                <a:spcPts val="0"/>
              </a:spcBef>
              <a:spcAft>
                <a:spcPts val="0"/>
              </a:spcAft>
              <a:buSzPts val="1400"/>
              <a:buNone/>
              <a:defRPr/>
            </a:lvl1pPr>
            <a:lvl2pPr lvl="1" algn="ctr" rtl="1">
              <a:spcBef>
                <a:spcPts val="0"/>
              </a:spcBef>
              <a:spcAft>
                <a:spcPts val="0"/>
              </a:spcAft>
              <a:buSzPts val="1400"/>
              <a:buNone/>
              <a:defRPr/>
            </a:lvl2pPr>
            <a:lvl3pPr lvl="2" algn="ctr" rtl="1">
              <a:spcBef>
                <a:spcPts val="0"/>
              </a:spcBef>
              <a:spcAft>
                <a:spcPts val="0"/>
              </a:spcAft>
              <a:buSzPts val="1400"/>
              <a:buNone/>
              <a:defRPr/>
            </a:lvl3pPr>
            <a:lvl4pPr lvl="3" algn="ctr" rtl="1">
              <a:spcBef>
                <a:spcPts val="0"/>
              </a:spcBef>
              <a:spcAft>
                <a:spcPts val="0"/>
              </a:spcAft>
              <a:buSzPts val="1400"/>
              <a:buNone/>
              <a:defRPr/>
            </a:lvl4pPr>
            <a:lvl5pPr lvl="4" algn="ctr" rtl="1">
              <a:spcBef>
                <a:spcPts val="0"/>
              </a:spcBef>
              <a:spcAft>
                <a:spcPts val="0"/>
              </a:spcAft>
              <a:buSzPts val="1400"/>
              <a:buNone/>
              <a:defRPr/>
            </a:lvl5pPr>
            <a:lvl6pPr lvl="5" algn="ctr" rtl="1">
              <a:spcBef>
                <a:spcPts val="0"/>
              </a:spcBef>
              <a:spcAft>
                <a:spcPts val="0"/>
              </a:spcAft>
              <a:buSzPts val="1400"/>
              <a:buNone/>
              <a:defRPr/>
            </a:lvl6pPr>
            <a:lvl7pPr lvl="6" algn="ctr" rtl="1">
              <a:spcBef>
                <a:spcPts val="0"/>
              </a:spcBef>
              <a:spcAft>
                <a:spcPts val="0"/>
              </a:spcAft>
              <a:buSzPts val="1400"/>
              <a:buNone/>
              <a:defRPr/>
            </a:lvl7pPr>
            <a:lvl8pPr lvl="7" algn="ctr" rtl="1">
              <a:spcBef>
                <a:spcPts val="0"/>
              </a:spcBef>
              <a:spcAft>
                <a:spcPts val="0"/>
              </a:spcAft>
              <a:buSzPts val="1400"/>
              <a:buNone/>
              <a:defRPr/>
            </a:lvl8pPr>
            <a:lvl9pPr lvl="8" algn="ctr" rtl="1">
              <a:spcBef>
                <a:spcPts val="0"/>
              </a:spcBef>
              <a:spcAft>
                <a:spcPts val="0"/>
              </a:spcAft>
              <a:buSzPts val="1400"/>
              <a:buNone/>
              <a:defRPr/>
            </a:lvl9pPr>
          </a:lstStyle>
          <a:p>
            <a:endParaRPr/>
          </a:p>
        </p:txBody>
      </p:sp>
      <p:sp>
        <p:nvSpPr>
          <p:cNvPr id="38" name="Google Shape;38;p74"/>
          <p:cNvSpPr txBox="1">
            <a:spLocks noGrp="1"/>
          </p:cNvSpPr>
          <p:nvPr>
            <p:ph type="body" idx="1"/>
          </p:nvPr>
        </p:nvSpPr>
        <p:spPr>
          <a:xfrm>
            <a:off x="457200" y="1200150"/>
            <a:ext cx="4038600" cy="1639491"/>
          </a:xfrm>
          <a:prstGeom prst="rect">
            <a:avLst/>
          </a:prstGeom>
          <a:noFill/>
          <a:ln>
            <a:noFill/>
          </a:ln>
        </p:spPr>
        <p:txBody>
          <a:bodyPr spcFirstLastPara="1" wrap="square" lIns="91425" tIns="45700" rIns="91425" bIns="45700" anchor="t" anchorCtr="0">
            <a:noAutofit/>
          </a:bodyPr>
          <a:lstStyle>
            <a:lvl1pPr marL="342900" lvl="0" indent="-257175" algn="r" rtl="1">
              <a:spcBef>
                <a:spcPts val="270"/>
              </a:spcBef>
              <a:spcAft>
                <a:spcPts val="0"/>
              </a:spcAft>
              <a:buClr>
                <a:schemeClr val="dk1"/>
              </a:buClr>
              <a:buSzPts val="1800"/>
              <a:buChar char="•"/>
              <a:defRPr/>
            </a:lvl1pPr>
            <a:lvl2pPr marL="685800" lvl="1" indent="-257175" algn="r" rtl="1">
              <a:spcBef>
                <a:spcPts val="270"/>
              </a:spcBef>
              <a:spcAft>
                <a:spcPts val="0"/>
              </a:spcAft>
              <a:buClr>
                <a:schemeClr val="dk1"/>
              </a:buClr>
              <a:buSzPts val="1800"/>
              <a:buChar char="–"/>
              <a:defRPr/>
            </a:lvl2pPr>
            <a:lvl3pPr marL="1028700" lvl="2" indent="-257175" algn="r" rtl="1">
              <a:spcBef>
                <a:spcPts val="270"/>
              </a:spcBef>
              <a:spcAft>
                <a:spcPts val="0"/>
              </a:spcAft>
              <a:buClr>
                <a:schemeClr val="dk1"/>
              </a:buClr>
              <a:buSzPts val="1800"/>
              <a:buChar char="•"/>
              <a:defRPr/>
            </a:lvl3pPr>
            <a:lvl4pPr marL="1371600" lvl="3" indent="-257175" algn="r" rtl="1">
              <a:spcBef>
                <a:spcPts val="270"/>
              </a:spcBef>
              <a:spcAft>
                <a:spcPts val="0"/>
              </a:spcAft>
              <a:buClr>
                <a:schemeClr val="dk1"/>
              </a:buClr>
              <a:buSzPts val="1800"/>
              <a:buChar char="–"/>
              <a:defRPr/>
            </a:lvl4pPr>
            <a:lvl5pPr marL="1714500" lvl="4" indent="-257175" algn="r" rtl="1">
              <a:spcBef>
                <a:spcPts val="270"/>
              </a:spcBef>
              <a:spcAft>
                <a:spcPts val="0"/>
              </a:spcAft>
              <a:buClr>
                <a:schemeClr val="dk1"/>
              </a:buClr>
              <a:buSzPts val="1800"/>
              <a:buChar char="»"/>
              <a:defRPr/>
            </a:lvl5pPr>
            <a:lvl6pPr marL="2057400" lvl="5" indent="-257175" algn="r" rtl="1">
              <a:spcBef>
                <a:spcPts val="270"/>
              </a:spcBef>
              <a:spcAft>
                <a:spcPts val="0"/>
              </a:spcAft>
              <a:buClr>
                <a:schemeClr val="dk1"/>
              </a:buClr>
              <a:buSzPts val="1800"/>
              <a:buChar char="»"/>
              <a:defRPr/>
            </a:lvl6pPr>
            <a:lvl7pPr marL="2400300" lvl="6" indent="-257175" algn="r" rtl="1">
              <a:spcBef>
                <a:spcPts val="270"/>
              </a:spcBef>
              <a:spcAft>
                <a:spcPts val="0"/>
              </a:spcAft>
              <a:buClr>
                <a:schemeClr val="dk1"/>
              </a:buClr>
              <a:buSzPts val="1800"/>
              <a:buChar char="»"/>
              <a:defRPr/>
            </a:lvl7pPr>
            <a:lvl8pPr marL="2743200" lvl="7" indent="-257175" algn="r" rtl="1">
              <a:spcBef>
                <a:spcPts val="270"/>
              </a:spcBef>
              <a:spcAft>
                <a:spcPts val="0"/>
              </a:spcAft>
              <a:buClr>
                <a:schemeClr val="dk1"/>
              </a:buClr>
              <a:buSzPts val="1800"/>
              <a:buChar char="»"/>
              <a:defRPr/>
            </a:lvl8pPr>
            <a:lvl9pPr marL="3086100" lvl="8" indent="-257175" algn="r" rtl="1">
              <a:spcBef>
                <a:spcPts val="270"/>
              </a:spcBef>
              <a:spcAft>
                <a:spcPts val="0"/>
              </a:spcAft>
              <a:buClr>
                <a:schemeClr val="dk1"/>
              </a:buClr>
              <a:buSzPts val="1800"/>
              <a:buChar char="»"/>
              <a:defRPr/>
            </a:lvl9pPr>
          </a:lstStyle>
          <a:p>
            <a:endParaRPr/>
          </a:p>
        </p:txBody>
      </p:sp>
      <p:sp>
        <p:nvSpPr>
          <p:cNvPr id="39" name="Google Shape;39;p74"/>
          <p:cNvSpPr txBox="1">
            <a:spLocks noGrp="1"/>
          </p:cNvSpPr>
          <p:nvPr>
            <p:ph type="body" idx="2"/>
          </p:nvPr>
        </p:nvSpPr>
        <p:spPr>
          <a:xfrm>
            <a:off x="4648200" y="1200150"/>
            <a:ext cx="4038600" cy="1639491"/>
          </a:xfrm>
          <a:prstGeom prst="rect">
            <a:avLst/>
          </a:prstGeom>
          <a:noFill/>
          <a:ln>
            <a:noFill/>
          </a:ln>
        </p:spPr>
        <p:txBody>
          <a:bodyPr spcFirstLastPara="1" wrap="square" lIns="91425" tIns="45700" rIns="91425" bIns="45700" anchor="t" anchorCtr="0">
            <a:noAutofit/>
          </a:bodyPr>
          <a:lstStyle>
            <a:lvl1pPr marL="342900" lvl="0" indent="-257175" algn="r" rtl="1">
              <a:spcBef>
                <a:spcPts val="270"/>
              </a:spcBef>
              <a:spcAft>
                <a:spcPts val="0"/>
              </a:spcAft>
              <a:buClr>
                <a:schemeClr val="dk1"/>
              </a:buClr>
              <a:buSzPts val="1800"/>
              <a:buChar char="•"/>
              <a:defRPr/>
            </a:lvl1pPr>
            <a:lvl2pPr marL="685800" lvl="1" indent="-257175" algn="r" rtl="1">
              <a:spcBef>
                <a:spcPts val="270"/>
              </a:spcBef>
              <a:spcAft>
                <a:spcPts val="0"/>
              </a:spcAft>
              <a:buClr>
                <a:schemeClr val="dk1"/>
              </a:buClr>
              <a:buSzPts val="1800"/>
              <a:buChar char="–"/>
              <a:defRPr/>
            </a:lvl2pPr>
            <a:lvl3pPr marL="1028700" lvl="2" indent="-257175" algn="r" rtl="1">
              <a:spcBef>
                <a:spcPts val="270"/>
              </a:spcBef>
              <a:spcAft>
                <a:spcPts val="0"/>
              </a:spcAft>
              <a:buClr>
                <a:schemeClr val="dk1"/>
              </a:buClr>
              <a:buSzPts val="1800"/>
              <a:buChar char="•"/>
              <a:defRPr/>
            </a:lvl3pPr>
            <a:lvl4pPr marL="1371600" lvl="3" indent="-257175" algn="r" rtl="1">
              <a:spcBef>
                <a:spcPts val="270"/>
              </a:spcBef>
              <a:spcAft>
                <a:spcPts val="0"/>
              </a:spcAft>
              <a:buClr>
                <a:schemeClr val="dk1"/>
              </a:buClr>
              <a:buSzPts val="1800"/>
              <a:buChar char="–"/>
              <a:defRPr/>
            </a:lvl4pPr>
            <a:lvl5pPr marL="1714500" lvl="4" indent="-257175" algn="r" rtl="1">
              <a:spcBef>
                <a:spcPts val="270"/>
              </a:spcBef>
              <a:spcAft>
                <a:spcPts val="0"/>
              </a:spcAft>
              <a:buClr>
                <a:schemeClr val="dk1"/>
              </a:buClr>
              <a:buSzPts val="1800"/>
              <a:buChar char="»"/>
              <a:defRPr/>
            </a:lvl5pPr>
            <a:lvl6pPr marL="2057400" lvl="5" indent="-257175" algn="r" rtl="1">
              <a:spcBef>
                <a:spcPts val="270"/>
              </a:spcBef>
              <a:spcAft>
                <a:spcPts val="0"/>
              </a:spcAft>
              <a:buClr>
                <a:schemeClr val="dk1"/>
              </a:buClr>
              <a:buSzPts val="1800"/>
              <a:buChar char="»"/>
              <a:defRPr/>
            </a:lvl6pPr>
            <a:lvl7pPr marL="2400300" lvl="6" indent="-257175" algn="r" rtl="1">
              <a:spcBef>
                <a:spcPts val="270"/>
              </a:spcBef>
              <a:spcAft>
                <a:spcPts val="0"/>
              </a:spcAft>
              <a:buClr>
                <a:schemeClr val="dk1"/>
              </a:buClr>
              <a:buSzPts val="1800"/>
              <a:buChar char="»"/>
              <a:defRPr/>
            </a:lvl7pPr>
            <a:lvl8pPr marL="2743200" lvl="7" indent="-257175" algn="r" rtl="1">
              <a:spcBef>
                <a:spcPts val="270"/>
              </a:spcBef>
              <a:spcAft>
                <a:spcPts val="0"/>
              </a:spcAft>
              <a:buClr>
                <a:schemeClr val="dk1"/>
              </a:buClr>
              <a:buSzPts val="1800"/>
              <a:buChar char="»"/>
              <a:defRPr/>
            </a:lvl8pPr>
            <a:lvl9pPr marL="3086100" lvl="8" indent="-257175" algn="r" rtl="1">
              <a:spcBef>
                <a:spcPts val="270"/>
              </a:spcBef>
              <a:spcAft>
                <a:spcPts val="0"/>
              </a:spcAft>
              <a:buClr>
                <a:schemeClr val="dk1"/>
              </a:buClr>
              <a:buSzPts val="1800"/>
              <a:buChar char="»"/>
              <a:defRPr/>
            </a:lvl9pPr>
          </a:lstStyle>
          <a:p>
            <a:endParaRPr/>
          </a:p>
        </p:txBody>
      </p:sp>
      <p:sp>
        <p:nvSpPr>
          <p:cNvPr id="40" name="Google Shape;40;p74"/>
          <p:cNvSpPr txBox="1">
            <a:spLocks noGrp="1"/>
          </p:cNvSpPr>
          <p:nvPr>
            <p:ph type="body" idx="3"/>
          </p:nvPr>
        </p:nvSpPr>
        <p:spPr>
          <a:xfrm>
            <a:off x="457200" y="2953942"/>
            <a:ext cx="4038600" cy="1640681"/>
          </a:xfrm>
          <a:prstGeom prst="rect">
            <a:avLst/>
          </a:prstGeom>
          <a:noFill/>
          <a:ln>
            <a:noFill/>
          </a:ln>
        </p:spPr>
        <p:txBody>
          <a:bodyPr spcFirstLastPara="1" wrap="square" lIns="91425" tIns="45700" rIns="91425" bIns="45700" anchor="t" anchorCtr="0">
            <a:noAutofit/>
          </a:bodyPr>
          <a:lstStyle>
            <a:lvl1pPr marL="342900" lvl="0" indent="-257175" algn="r" rtl="1">
              <a:spcBef>
                <a:spcPts val="270"/>
              </a:spcBef>
              <a:spcAft>
                <a:spcPts val="0"/>
              </a:spcAft>
              <a:buClr>
                <a:schemeClr val="dk1"/>
              </a:buClr>
              <a:buSzPts val="1800"/>
              <a:buChar char="•"/>
              <a:defRPr/>
            </a:lvl1pPr>
            <a:lvl2pPr marL="685800" lvl="1" indent="-257175" algn="r" rtl="1">
              <a:spcBef>
                <a:spcPts val="270"/>
              </a:spcBef>
              <a:spcAft>
                <a:spcPts val="0"/>
              </a:spcAft>
              <a:buClr>
                <a:schemeClr val="dk1"/>
              </a:buClr>
              <a:buSzPts val="1800"/>
              <a:buChar char="–"/>
              <a:defRPr/>
            </a:lvl2pPr>
            <a:lvl3pPr marL="1028700" lvl="2" indent="-257175" algn="r" rtl="1">
              <a:spcBef>
                <a:spcPts val="270"/>
              </a:spcBef>
              <a:spcAft>
                <a:spcPts val="0"/>
              </a:spcAft>
              <a:buClr>
                <a:schemeClr val="dk1"/>
              </a:buClr>
              <a:buSzPts val="1800"/>
              <a:buChar char="•"/>
              <a:defRPr/>
            </a:lvl3pPr>
            <a:lvl4pPr marL="1371600" lvl="3" indent="-257175" algn="r" rtl="1">
              <a:spcBef>
                <a:spcPts val="270"/>
              </a:spcBef>
              <a:spcAft>
                <a:spcPts val="0"/>
              </a:spcAft>
              <a:buClr>
                <a:schemeClr val="dk1"/>
              </a:buClr>
              <a:buSzPts val="1800"/>
              <a:buChar char="–"/>
              <a:defRPr/>
            </a:lvl4pPr>
            <a:lvl5pPr marL="1714500" lvl="4" indent="-257175" algn="r" rtl="1">
              <a:spcBef>
                <a:spcPts val="270"/>
              </a:spcBef>
              <a:spcAft>
                <a:spcPts val="0"/>
              </a:spcAft>
              <a:buClr>
                <a:schemeClr val="dk1"/>
              </a:buClr>
              <a:buSzPts val="1800"/>
              <a:buChar char="»"/>
              <a:defRPr/>
            </a:lvl5pPr>
            <a:lvl6pPr marL="2057400" lvl="5" indent="-257175" algn="r" rtl="1">
              <a:spcBef>
                <a:spcPts val="270"/>
              </a:spcBef>
              <a:spcAft>
                <a:spcPts val="0"/>
              </a:spcAft>
              <a:buClr>
                <a:schemeClr val="dk1"/>
              </a:buClr>
              <a:buSzPts val="1800"/>
              <a:buChar char="»"/>
              <a:defRPr/>
            </a:lvl6pPr>
            <a:lvl7pPr marL="2400300" lvl="6" indent="-257175" algn="r" rtl="1">
              <a:spcBef>
                <a:spcPts val="270"/>
              </a:spcBef>
              <a:spcAft>
                <a:spcPts val="0"/>
              </a:spcAft>
              <a:buClr>
                <a:schemeClr val="dk1"/>
              </a:buClr>
              <a:buSzPts val="1800"/>
              <a:buChar char="»"/>
              <a:defRPr/>
            </a:lvl7pPr>
            <a:lvl8pPr marL="2743200" lvl="7" indent="-257175" algn="r" rtl="1">
              <a:spcBef>
                <a:spcPts val="270"/>
              </a:spcBef>
              <a:spcAft>
                <a:spcPts val="0"/>
              </a:spcAft>
              <a:buClr>
                <a:schemeClr val="dk1"/>
              </a:buClr>
              <a:buSzPts val="1800"/>
              <a:buChar char="»"/>
              <a:defRPr/>
            </a:lvl8pPr>
            <a:lvl9pPr marL="3086100" lvl="8" indent="-257175" algn="r" rtl="1">
              <a:spcBef>
                <a:spcPts val="270"/>
              </a:spcBef>
              <a:spcAft>
                <a:spcPts val="0"/>
              </a:spcAft>
              <a:buClr>
                <a:schemeClr val="dk1"/>
              </a:buClr>
              <a:buSzPts val="1800"/>
              <a:buChar char="»"/>
              <a:defRPr/>
            </a:lvl9pPr>
          </a:lstStyle>
          <a:p>
            <a:endParaRPr/>
          </a:p>
        </p:txBody>
      </p:sp>
      <p:sp>
        <p:nvSpPr>
          <p:cNvPr id="41" name="Google Shape;41;p74"/>
          <p:cNvSpPr txBox="1">
            <a:spLocks noGrp="1"/>
          </p:cNvSpPr>
          <p:nvPr>
            <p:ph type="body" idx="4"/>
          </p:nvPr>
        </p:nvSpPr>
        <p:spPr>
          <a:xfrm>
            <a:off x="4648200" y="2953942"/>
            <a:ext cx="4038600" cy="1640681"/>
          </a:xfrm>
          <a:prstGeom prst="rect">
            <a:avLst/>
          </a:prstGeom>
          <a:noFill/>
          <a:ln>
            <a:noFill/>
          </a:ln>
        </p:spPr>
        <p:txBody>
          <a:bodyPr spcFirstLastPara="1" wrap="square" lIns="91425" tIns="45700" rIns="91425" bIns="45700" anchor="t" anchorCtr="0">
            <a:noAutofit/>
          </a:bodyPr>
          <a:lstStyle>
            <a:lvl1pPr marL="342900" lvl="0" indent="-257175" algn="r" rtl="1">
              <a:spcBef>
                <a:spcPts val="270"/>
              </a:spcBef>
              <a:spcAft>
                <a:spcPts val="0"/>
              </a:spcAft>
              <a:buClr>
                <a:schemeClr val="dk1"/>
              </a:buClr>
              <a:buSzPts val="1800"/>
              <a:buChar char="•"/>
              <a:defRPr/>
            </a:lvl1pPr>
            <a:lvl2pPr marL="685800" lvl="1" indent="-257175" algn="r" rtl="1">
              <a:spcBef>
                <a:spcPts val="270"/>
              </a:spcBef>
              <a:spcAft>
                <a:spcPts val="0"/>
              </a:spcAft>
              <a:buClr>
                <a:schemeClr val="dk1"/>
              </a:buClr>
              <a:buSzPts val="1800"/>
              <a:buChar char="–"/>
              <a:defRPr/>
            </a:lvl2pPr>
            <a:lvl3pPr marL="1028700" lvl="2" indent="-257175" algn="r" rtl="1">
              <a:spcBef>
                <a:spcPts val="270"/>
              </a:spcBef>
              <a:spcAft>
                <a:spcPts val="0"/>
              </a:spcAft>
              <a:buClr>
                <a:schemeClr val="dk1"/>
              </a:buClr>
              <a:buSzPts val="1800"/>
              <a:buChar char="•"/>
              <a:defRPr/>
            </a:lvl3pPr>
            <a:lvl4pPr marL="1371600" lvl="3" indent="-257175" algn="r" rtl="1">
              <a:spcBef>
                <a:spcPts val="270"/>
              </a:spcBef>
              <a:spcAft>
                <a:spcPts val="0"/>
              </a:spcAft>
              <a:buClr>
                <a:schemeClr val="dk1"/>
              </a:buClr>
              <a:buSzPts val="1800"/>
              <a:buChar char="–"/>
              <a:defRPr/>
            </a:lvl4pPr>
            <a:lvl5pPr marL="1714500" lvl="4" indent="-257175" algn="r" rtl="1">
              <a:spcBef>
                <a:spcPts val="270"/>
              </a:spcBef>
              <a:spcAft>
                <a:spcPts val="0"/>
              </a:spcAft>
              <a:buClr>
                <a:schemeClr val="dk1"/>
              </a:buClr>
              <a:buSzPts val="1800"/>
              <a:buChar char="»"/>
              <a:defRPr/>
            </a:lvl5pPr>
            <a:lvl6pPr marL="2057400" lvl="5" indent="-257175" algn="r" rtl="1">
              <a:spcBef>
                <a:spcPts val="270"/>
              </a:spcBef>
              <a:spcAft>
                <a:spcPts val="0"/>
              </a:spcAft>
              <a:buClr>
                <a:schemeClr val="dk1"/>
              </a:buClr>
              <a:buSzPts val="1800"/>
              <a:buChar char="»"/>
              <a:defRPr/>
            </a:lvl6pPr>
            <a:lvl7pPr marL="2400300" lvl="6" indent="-257175" algn="r" rtl="1">
              <a:spcBef>
                <a:spcPts val="270"/>
              </a:spcBef>
              <a:spcAft>
                <a:spcPts val="0"/>
              </a:spcAft>
              <a:buClr>
                <a:schemeClr val="dk1"/>
              </a:buClr>
              <a:buSzPts val="1800"/>
              <a:buChar char="»"/>
              <a:defRPr/>
            </a:lvl7pPr>
            <a:lvl8pPr marL="2743200" lvl="7" indent="-257175" algn="r" rtl="1">
              <a:spcBef>
                <a:spcPts val="270"/>
              </a:spcBef>
              <a:spcAft>
                <a:spcPts val="0"/>
              </a:spcAft>
              <a:buClr>
                <a:schemeClr val="dk1"/>
              </a:buClr>
              <a:buSzPts val="1800"/>
              <a:buChar char="»"/>
              <a:defRPr/>
            </a:lvl8pPr>
            <a:lvl9pPr marL="3086100" lvl="8" indent="-257175" algn="r" rtl="1">
              <a:spcBef>
                <a:spcPts val="270"/>
              </a:spcBef>
              <a:spcAft>
                <a:spcPts val="0"/>
              </a:spcAft>
              <a:buClr>
                <a:schemeClr val="dk1"/>
              </a:buClr>
              <a:buSzPts val="1800"/>
              <a:buChar char="»"/>
              <a:defRPr/>
            </a:lvl9pPr>
          </a:lstStyle>
          <a:p>
            <a:endParaRPr/>
          </a:p>
        </p:txBody>
      </p:sp>
      <p:sp>
        <p:nvSpPr>
          <p:cNvPr id="42" name="Google Shape;42;p74"/>
          <p:cNvSpPr txBox="1">
            <a:spLocks noGrp="1"/>
          </p:cNvSpPr>
          <p:nvPr>
            <p:ph type="dt" idx="10"/>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4"/>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4"/>
          <p:cNvSpPr txBox="1">
            <a:spLocks noGrp="1"/>
          </p:cNvSpPr>
          <p:nvPr>
            <p:ph type="sldNum" idx="12"/>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marL="0" lvl="0" indent="0" algn="l" rtl="1">
              <a:spcBef>
                <a:spcPts val="0"/>
              </a:spcBef>
              <a:spcAft>
                <a:spcPts val="0"/>
              </a:spcAft>
              <a:buNone/>
              <a:defRPr sz="1050" b="0" i="0" u="none" strike="noStrike" cap="none">
                <a:solidFill>
                  <a:schemeClr val="dk1"/>
                </a:solidFill>
                <a:latin typeface="Arial"/>
                <a:ea typeface="Arial"/>
                <a:cs typeface="Arial"/>
                <a:sym typeface="Arial"/>
              </a:defRPr>
            </a:lvl1pPr>
            <a:lvl2pPr marL="0" lvl="1" indent="0" algn="l" rtl="1">
              <a:spcBef>
                <a:spcPts val="0"/>
              </a:spcBef>
              <a:spcAft>
                <a:spcPts val="0"/>
              </a:spcAft>
              <a:buNone/>
              <a:defRPr sz="1050" b="0" i="0" u="none" strike="noStrike" cap="none">
                <a:solidFill>
                  <a:schemeClr val="dk1"/>
                </a:solidFill>
                <a:latin typeface="Arial"/>
                <a:ea typeface="Arial"/>
                <a:cs typeface="Arial"/>
                <a:sym typeface="Arial"/>
              </a:defRPr>
            </a:lvl2pPr>
            <a:lvl3pPr marL="0" lvl="2" indent="0" algn="l" rtl="1">
              <a:spcBef>
                <a:spcPts val="0"/>
              </a:spcBef>
              <a:spcAft>
                <a:spcPts val="0"/>
              </a:spcAft>
              <a:buNone/>
              <a:defRPr sz="1050" b="0" i="0" u="none" strike="noStrike" cap="none">
                <a:solidFill>
                  <a:schemeClr val="dk1"/>
                </a:solidFill>
                <a:latin typeface="Arial"/>
                <a:ea typeface="Arial"/>
                <a:cs typeface="Arial"/>
                <a:sym typeface="Arial"/>
              </a:defRPr>
            </a:lvl3pPr>
            <a:lvl4pPr marL="0" lvl="3" indent="0" algn="l" rtl="1">
              <a:spcBef>
                <a:spcPts val="0"/>
              </a:spcBef>
              <a:spcAft>
                <a:spcPts val="0"/>
              </a:spcAft>
              <a:buNone/>
              <a:defRPr sz="1050" b="0" i="0" u="none" strike="noStrike" cap="none">
                <a:solidFill>
                  <a:schemeClr val="dk1"/>
                </a:solidFill>
                <a:latin typeface="Arial"/>
                <a:ea typeface="Arial"/>
                <a:cs typeface="Arial"/>
                <a:sym typeface="Arial"/>
              </a:defRPr>
            </a:lvl4pPr>
            <a:lvl5pPr marL="0" lvl="4" indent="0" algn="l" rtl="1">
              <a:spcBef>
                <a:spcPts val="0"/>
              </a:spcBef>
              <a:spcAft>
                <a:spcPts val="0"/>
              </a:spcAft>
              <a:buNone/>
              <a:defRPr sz="1050" b="0" i="0" u="none" strike="noStrike" cap="none">
                <a:solidFill>
                  <a:schemeClr val="dk1"/>
                </a:solidFill>
                <a:latin typeface="Arial"/>
                <a:ea typeface="Arial"/>
                <a:cs typeface="Arial"/>
                <a:sym typeface="Arial"/>
              </a:defRPr>
            </a:lvl5pPr>
            <a:lvl6pPr marL="0" lvl="5" indent="0" algn="l" rtl="1">
              <a:spcBef>
                <a:spcPts val="0"/>
              </a:spcBef>
              <a:spcAft>
                <a:spcPts val="0"/>
              </a:spcAft>
              <a:buNone/>
              <a:defRPr sz="1050" b="0" i="0" u="none" strike="noStrike" cap="none">
                <a:solidFill>
                  <a:schemeClr val="dk1"/>
                </a:solidFill>
                <a:latin typeface="Arial"/>
                <a:ea typeface="Arial"/>
                <a:cs typeface="Arial"/>
                <a:sym typeface="Arial"/>
              </a:defRPr>
            </a:lvl6pPr>
            <a:lvl7pPr marL="0" lvl="6" indent="0" algn="l" rtl="1">
              <a:spcBef>
                <a:spcPts val="0"/>
              </a:spcBef>
              <a:spcAft>
                <a:spcPts val="0"/>
              </a:spcAft>
              <a:buNone/>
              <a:defRPr sz="1050" b="0" i="0" u="none" strike="noStrike" cap="none">
                <a:solidFill>
                  <a:schemeClr val="dk1"/>
                </a:solidFill>
                <a:latin typeface="Arial"/>
                <a:ea typeface="Arial"/>
                <a:cs typeface="Arial"/>
                <a:sym typeface="Arial"/>
              </a:defRPr>
            </a:lvl7pPr>
            <a:lvl8pPr marL="0" lvl="7" indent="0" algn="l" rtl="1">
              <a:spcBef>
                <a:spcPts val="0"/>
              </a:spcBef>
              <a:spcAft>
                <a:spcPts val="0"/>
              </a:spcAft>
              <a:buNone/>
              <a:defRPr sz="1050" b="0" i="0" u="none" strike="noStrike" cap="none">
                <a:solidFill>
                  <a:schemeClr val="dk1"/>
                </a:solidFill>
                <a:latin typeface="Arial"/>
                <a:ea typeface="Arial"/>
                <a:cs typeface="Arial"/>
                <a:sym typeface="Arial"/>
              </a:defRPr>
            </a:lvl8pPr>
            <a:lvl9pPr marL="0" lvl="8" indent="0" algn="l" rtl="1">
              <a:spcBef>
                <a:spcPts val="0"/>
              </a:spcBef>
              <a:spcAft>
                <a:spcPts val="0"/>
              </a:spcAft>
              <a:buNone/>
              <a:defRPr sz="1050" b="0" i="0" u="none" strike="noStrike" cap="none">
                <a:solidFill>
                  <a:schemeClr val="dk1"/>
                </a:solidFill>
                <a:latin typeface="Arial"/>
                <a:ea typeface="Arial"/>
                <a:cs typeface="Arial"/>
                <a:sym typeface="Arial"/>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532234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2" r:id="rId12"/>
    <p:sldLayoutId id="2147483673"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hyperlink" Target="https://www.adobe.com/fr/creativecloud/file-types/image/raster.html"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9.xml"/><Relationship Id="rId7" Type="http://schemas.openxmlformats.org/officeDocument/2006/relationships/image" Target="../media/image52.png"/><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1.png"/><Relationship Id="rId4" Type="http://schemas.openxmlformats.org/officeDocument/2006/relationships/oleObject" Target="../embeddings/oleObject1.bin"/><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0.xml"/><Relationship Id="rId7" Type="http://schemas.openxmlformats.org/officeDocument/2006/relationships/image" Target="../media/image54.png"/><Relationship Id="rId2" Type="http://schemas.openxmlformats.org/officeDocument/2006/relationships/slideLayout" Target="../slideLayouts/slideLayout2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56.png"/><Relationship Id="rId5" Type="http://schemas.openxmlformats.org/officeDocument/2006/relationships/image" Target="../media/image58.png"/><Relationship Id="rId10" Type="http://schemas.openxmlformats.org/officeDocument/2006/relationships/oleObject" Target="../embeddings/oleObject6.bin"/><Relationship Id="rId4" Type="http://schemas.openxmlformats.org/officeDocument/2006/relationships/image" Target="../media/image57.jpe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notesSlide" Target="../notesSlides/notesSlide31.xml"/><Relationship Id="rId7" Type="http://schemas.openxmlformats.org/officeDocument/2006/relationships/oleObject" Target="../embeddings/oleObject7.bin"/><Relationship Id="rId2" Type="http://schemas.openxmlformats.org/officeDocument/2006/relationships/slideLayout" Target="../slideLayouts/slideLayout22.xml"/><Relationship Id="rId1" Type="http://schemas.openxmlformats.org/officeDocument/2006/relationships/vmlDrawing" Target="../drawings/vmlDrawing3.v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7.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2.xml"/><Relationship Id="rId1" Type="http://schemas.openxmlformats.org/officeDocument/2006/relationships/vmlDrawing" Target="../drawings/vmlDrawing4.vml"/><Relationship Id="rId5" Type="http://schemas.openxmlformats.org/officeDocument/2006/relationships/image" Target="../media/image61.png"/><Relationship Id="rId4" Type="http://schemas.openxmlformats.org/officeDocument/2006/relationships/oleObject" Target="../embeddings/oleObject8.bin"/></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fr.wikipedia.org/wiki/2D"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fr.wikipedia.org/wiki/Logiciel_de_mod%C3%A9lisation_3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a:stretch/>
        </p:blipFill>
        <p:spPr>
          <a:xfrm>
            <a:off x="7871625" y="514875"/>
            <a:ext cx="880675" cy="886600"/>
          </a:xfrm>
          <a:prstGeom prst="rect">
            <a:avLst/>
          </a:prstGeom>
          <a:noFill/>
          <a:ln>
            <a:noFill/>
          </a:ln>
        </p:spPr>
      </p:pic>
      <p:sp>
        <p:nvSpPr>
          <p:cNvPr id="100" name="Google Shape;100;p25"/>
          <p:cNvSpPr txBox="1">
            <a:spLocks noGrp="1"/>
          </p:cNvSpPr>
          <p:nvPr>
            <p:ph type="ctrTitle"/>
          </p:nvPr>
        </p:nvSpPr>
        <p:spPr>
          <a:xfrm>
            <a:off x="311700" y="343775"/>
            <a:ext cx="8520600" cy="1228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990"/>
              <a:buNone/>
            </a:pPr>
            <a:r>
              <a:rPr lang="fr" sz="1380"/>
              <a:t>Université Constantine 2 -Abdelhamid Mehri</a:t>
            </a:r>
            <a:endParaRPr sz="1380"/>
          </a:p>
          <a:p>
            <a:pPr marL="0" lvl="0" indent="0" algn="ctr" rtl="0">
              <a:lnSpc>
                <a:spcPct val="100000"/>
              </a:lnSpc>
              <a:spcBef>
                <a:spcPts val="0"/>
              </a:spcBef>
              <a:spcAft>
                <a:spcPts val="0"/>
              </a:spcAft>
              <a:buSzPts val="990"/>
              <a:buNone/>
            </a:pPr>
            <a:r>
              <a:rPr lang="fr" sz="1480"/>
              <a:t>F</a:t>
            </a:r>
            <a:r>
              <a:rPr lang="fr" sz="1380"/>
              <a:t>aculté des </a:t>
            </a:r>
            <a:r>
              <a:rPr lang="fr" sz="1480" b="1"/>
              <a:t>N</a:t>
            </a:r>
            <a:r>
              <a:rPr lang="fr" sz="1380"/>
              <a:t>ouvelles </a:t>
            </a:r>
            <a:r>
              <a:rPr lang="fr" sz="1480" b="1"/>
              <a:t>T</a:t>
            </a:r>
            <a:r>
              <a:rPr lang="fr" sz="1380"/>
              <a:t>echnologies de l’</a:t>
            </a:r>
            <a:r>
              <a:rPr lang="fr" sz="1480" b="1"/>
              <a:t>I</a:t>
            </a:r>
            <a:r>
              <a:rPr lang="fr" sz="1380"/>
              <a:t>nformation et de la </a:t>
            </a:r>
            <a:r>
              <a:rPr lang="fr" sz="1480" b="1"/>
              <a:t>C</a:t>
            </a:r>
            <a:r>
              <a:rPr lang="fr" sz="1380"/>
              <a:t>ommunication</a:t>
            </a:r>
            <a:endParaRPr sz="1380"/>
          </a:p>
          <a:p>
            <a:pPr marL="0" lvl="0" indent="0" algn="ctr" rtl="0">
              <a:lnSpc>
                <a:spcPct val="100000"/>
              </a:lnSpc>
              <a:spcBef>
                <a:spcPts val="0"/>
              </a:spcBef>
              <a:spcAft>
                <a:spcPts val="0"/>
              </a:spcAft>
              <a:buSzPts val="990"/>
              <a:buNone/>
            </a:pPr>
            <a:r>
              <a:rPr lang="fr" sz="1380"/>
              <a:t>Département </a:t>
            </a:r>
            <a:r>
              <a:rPr lang="fr" sz="1480" b="1"/>
              <a:t>I</a:t>
            </a:r>
            <a:r>
              <a:rPr lang="fr" sz="1380"/>
              <a:t>nformatique </a:t>
            </a:r>
            <a:r>
              <a:rPr lang="fr" sz="1480" b="1"/>
              <a:t>F</a:t>
            </a:r>
            <a:r>
              <a:rPr lang="fr" sz="1380"/>
              <a:t>ondamentale et ses </a:t>
            </a:r>
            <a:r>
              <a:rPr lang="fr" sz="1380" b="1"/>
              <a:t>A</a:t>
            </a:r>
            <a:r>
              <a:rPr lang="fr" sz="1380"/>
              <a:t>pplications</a:t>
            </a:r>
            <a:endParaRPr sz="1380"/>
          </a:p>
          <a:p>
            <a:pPr marL="0" lvl="0" indent="0" algn="ctr" rtl="0">
              <a:lnSpc>
                <a:spcPct val="100000"/>
              </a:lnSpc>
              <a:spcBef>
                <a:spcPts val="0"/>
              </a:spcBef>
              <a:spcAft>
                <a:spcPts val="0"/>
              </a:spcAft>
              <a:buSzPts val="990"/>
              <a:buNone/>
            </a:pPr>
            <a:endParaRPr sz="1380"/>
          </a:p>
        </p:txBody>
      </p:sp>
      <p:sp>
        <p:nvSpPr>
          <p:cNvPr id="101" name="Google Shape;101;p25"/>
          <p:cNvSpPr txBox="1">
            <a:spLocks noGrp="1"/>
          </p:cNvSpPr>
          <p:nvPr>
            <p:ph type="subTitle" idx="1"/>
          </p:nvPr>
        </p:nvSpPr>
        <p:spPr>
          <a:xfrm>
            <a:off x="409000" y="1572575"/>
            <a:ext cx="8520600" cy="792600"/>
          </a:xfrm>
          <a:prstGeom prst="rect">
            <a:avLst/>
          </a:prstGeom>
          <a:noFill/>
          <a:ln>
            <a:noFill/>
          </a:ln>
        </p:spPr>
        <p:txBody>
          <a:bodyPr spcFirstLastPara="1" wrap="square" lIns="91425" tIns="91425" rIns="91425" bIns="91425" anchor="t" anchorCtr="0">
            <a:normAutofit fontScale="85000" lnSpcReduction="20000"/>
          </a:bodyPr>
          <a:lstStyle/>
          <a:p>
            <a:pPr marL="0" lvl="0" indent="0" algn="ctr" rtl="0">
              <a:lnSpc>
                <a:spcPct val="100000"/>
              </a:lnSpc>
              <a:spcBef>
                <a:spcPts val="0"/>
              </a:spcBef>
              <a:spcAft>
                <a:spcPts val="0"/>
              </a:spcAft>
              <a:buSzPct val="112928"/>
              <a:buNone/>
            </a:pPr>
            <a:r>
              <a:rPr lang="fr" b="1">
                <a:solidFill>
                  <a:srgbClr val="000000"/>
                </a:solidFill>
              </a:rPr>
              <a:t>Master</a:t>
            </a:r>
            <a:r>
              <a:rPr lang="fr">
                <a:solidFill>
                  <a:srgbClr val="000000"/>
                </a:solidFill>
              </a:rPr>
              <a:t> </a:t>
            </a:r>
            <a:r>
              <a:rPr lang="fr" b="1">
                <a:solidFill>
                  <a:srgbClr val="000000"/>
                </a:solidFill>
              </a:rPr>
              <a:t>S</a:t>
            </a:r>
            <a:r>
              <a:rPr lang="fr">
                <a:solidFill>
                  <a:srgbClr val="000000"/>
                </a:solidFill>
              </a:rPr>
              <a:t>ciences et </a:t>
            </a:r>
            <a:r>
              <a:rPr lang="fr" b="1">
                <a:solidFill>
                  <a:srgbClr val="000000"/>
                </a:solidFill>
              </a:rPr>
              <a:t>T</a:t>
            </a:r>
            <a:r>
              <a:rPr lang="fr">
                <a:solidFill>
                  <a:srgbClr val="000000"/>
                </a:solidFill>
              </a:rPr>
              <a:t>echnologies de l’</a:t>
            </a:r>
            <a:r>
              <a:rPr lang="fr" b="1">
                <a:solidFill>
                  <a:srgbClr val="000000"/>
                </a:solidFill>
              </a:rPr>
              <a:t>I</a:t>
            </a:r>
            <a:r>
              <a:rPr lang="fr">
                <a:solidFill>
                  <a:srgbClr val="000000"/>
                </a:solidFill>
              </a:rPr>
              <a:t>nformation et de la </a:t>
            </a:r>
            <a:r>
              <a:rPr lang="fr" b="1">
                <a:solidFill>
                  <a:srgbClr val="000000"/>
                </a:solidFill>
              </a:rPr>
              <a:t>C</a:t>
            </a:r>
            <a:r>
              <a:rPr lang="fr">
                <a:solidFill>
                  <a:srgbClr val="000000"/>
                </a:solidFill>
              </a:rPr>
              <a:t>ommunication </a:t>
            </a:r>
            <a:r>
              <a:rPr lang="fr" sz="2917" b="1">
                <a:solidFill>
                  <a:srgbClr val="000000"/>
                </a:solidFill>
              </a:rPr>
              <a:t>STIC</a:t>
            </a:r>
            <a:endParaRPr sz="2917" b="1">
              <a:solidFill>
                <a:srgbClr val="000000"/>
              </a:solidFill>
            </a:endParaRPr>
          </a:p>
        </p:txBody>
      </p:sp>
      <p:pic>
        <p:nvPicPr>
          <p:cNvPr id="102" name="Google Shape;102;p25"/>
          <p:cNvPicPr preferRelativeResize="0"/>
          <p:nvPr/>
        </p:nvPicPr>
        <p:blipFill rotWithShape="1">
          <a:blip r:embed="rId4">
            <a:alphaModFix/>
          </a:blip>
          <a:srcRect/>
          <a:stretch/>
        </p:blipFill>
        <p:spPr>
          <a:xfrm>
            <a:off x="139574" y="605425"/>
            <a:ext cx="1350550" cy="967150"/>
          </a:xfrm>
          <a:prstGeom prst="rect">
            <a:avLst/>
          </a:prstGeom>
          <a:noFill/>
          <a:ln>
            <a:noFill/>
          </a:ln>
        </p:spPr>
      </p:pic>
      <p:sp>
        <p:nvSpPr>
          <p:cNvPr id="103" name="Google Shape;103;p25"/>
          <p:cNvSpPr txBox="1"/>
          <p:nvPr/>
        </p:nvSpPr>
        <p:spPr>
          <a:xfrm>
            <a:off x="1087150" y="2725500"/>
            <a:ext cx="7164300" cy="175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fr" sz="2600" b="0" i="0" u="none" strike="noStrike" cap="none">
                <a:solidFill>
                  <a:srgbClr val="000000"/>
                </a:solidFill>
                <a:latin typeface="Arial"/>
                <a:ea typeface="Arial"/>
                <a:cs typeface="Arial"/>
                <a:sym typeface="Arial"/>
              </a:rPr>
              <a:t>Matière : </a:t>
            </a:r>
            <a:r>
              <a:rPr lang="fr" sz="2800" b="1" i="0" u="none" strike="noStrike" cap="none">
                <a:solidFill>
                  <a:srgbClr val="CC0000"/>
                </a:solidFill>
                <a:latin typeface="Arial"/>
                <a:ea typeface="Arial"/>
                <a:cs typeface="Arial"/>
                <a:sym typeface="Arial"/>
              </a:rPr>
              <a:t>Im</a:t>
            </a:r>
            <a:r>
              <a:rPr lang="fr" sz="2800" b="1" i="0" u="none" strike="noStrike" cap="none">
                <a:solidFill>
                  <a:srgbClr val="000000"/>
                </a:solidFill>
                <a:latin typeface="Arial"/>
                <a:ea typeface="Arial"/>
                <a:cs typeface="Arial"/>
                <a:sym typeface="Arial"/>
              </a:rPr>
              <a:t>agerie et </a:t>
            </a:r>
            <a:r>
              <a:rPr lang="fr" sz="2800" b="1" i="0" u="none" strike="noStrike" cap="none">
                <a:solidFill>
                  <a:srgbClr val="CC0000"/>
                </a:solidFill>
                <a:latin typeface="Arial"/>
                <a:ea typeface="Arial"/>
                <a:cs typeface="Arial"/>
                <a:sym typeface="Arial"/>
              </a:rPr>
              <a:t>V</a:t>
            </a:r>
            <a:r>
              <a:rPr lang="fr" sz="2800" b="1" i="0" u="none" strike="noStrike" cap="none">
                <a:solidFill>
                  <a:srgbClr val="000000"/>
                </a:solidFill>
                <a:latin typeface="Arial"/>
                <a:ea typeface="Arial"/>
                <a:cs typeface="Arial"/>
                <a:sym typeface="Arial"/>
              </a:rPr>
              <a:t>ision </a:t>
            </a:r>
            <a:r>
              <a:rPr lang="fr" sz="2800" b="1" i="0" u="none" strike="noStrike" cap="none">
                <a:solidFill>
                  <a:srgbClr val="CC0000"/>
                </a:solidFill>
                <a:latin typeface="Arial"/>
                <a:ea typeface="Arial"/>
                <a:cs typeface="Arial"/>
                <a:sym typeface="Arial"/>
              </a:rPr>
              <a:t>A</a:t>
            </a:r>
            <a:r>
              <a:rPr lang="fr" sz="2800" b="1" i="0" u="none" strike="noStrike" cap="none">
                <a:solidFill>
                  <a:srgbClr val="000000"/>
                </a:solidFill>
                <a:latin typeface="Arial"/>
                <a:ea typeface="Arial"/>
                <a:cs typeface="Arial"/>
                <a:sym typeface="Arial"/>
              </a:rPr>
              <a:t>rtificielle</a:t>
            </a:r>
            <a:endParaRPr sz="28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r>
              <a:rPr lang="fr" sz="3000" b="1" i="0" u="none" strike="noStrike" cap="none">
                <a:solidFill>
                  <a:srgbClr val="CC0000"/>
                </a:solidFill>
                <a:latin typeface="Arial"/>
                <a:ea typeface="Arial"/>
                <a:cs typeface="Arial"/>
                <a:sym typeface="Arial"/>
              </a:rPr>
              <a:t>ImVA</a:t>
            </a:r>
            <a:endParaRPr sz="3000" b="1" i="0" u="none" strike="noStrike" cap="none">
              <a:solidFill>
                <a:srgbClr val="CC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rgbClr val="CC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fr" sz="2200" b="0" i="0" u="none" strike="noStrike" cap="none">
                <a:solidFill>
                  <a:srgbClr val="000000"/>
                </a:solidFill>
                <a:latin typeface="Arial"/>
                <a:ea typeface="Arial"/>
                <a:cs typeface="Arial"/>
                <a:sym typeface="Arial"/>
              </a:rPr>
              <a:t>Responsable de la matière</a:t>
            </a:r>
            <a:r>
              <a:rPr lang="fr" sz="2600" b="0" i="0" u="none" strike="noStrike" cap="none">
                <a:solidFill>
                  <a:srgbClr val="000000"/>
                </a:solidFill>
                <a:latin typeface="Arial"/>
                <a:ea typeface="Arial"/>
                <a:cs typeface="Arial"/>
                <a:sym typeface="Arial"/>
              </a:rPr>
              <a:t> : Dr LABED Said</a:t>
            </a:r>
            <a:endParaRPr sz="2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fr" sz="2200" b="0" i="0" u="none" strike="noStrike" cap="none">
                <a:solidFill>
                  <a:srgbClr val="000000"/>
                </a:solidFill>
                <a:latin typeface="Arial"/>
                <a:ea typeface="Arial"/>
                <a:cs typeface="Arial"/>
                <a:sym typeface="Arial"/>
              </a:rPr>
              <a:t>Email</a:t>
            </a:r>
            <a:r>
              <a:rPr lang="fr" sz="2600" b="0" i="0" u="none" strike="noStrike" cap="none">
                <a:solidFill>
                  <a:srgbClr val="000000"/>
                </a:solidFill>
                <a:latin typeface="Arial"/>
                <a:ea typeface="Arial"/>
                <a:cs typeface="Arial"/>
                <a:sym typeface="Arial"/>
              </a:rPr>
              <a:t> : said.labed@univ-constantine2.dz</a:t>
            </a:r>
            <a:endParaRPr sz="26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8" name="Google Shape;128;p29"/>
          <p:cNvSpPr txBox="1">
            <a:spLocks noGrp="1"/>
          </p:cNvSpPr>
          <p:nvPr>
            <p:ph type="title"/>
          </p:nvPr>
        </p:nvSpPr>
        <p:spPr>
          <a:xfrm>
            <a:off x="5608320" y="0"/>
            <a:ext cx="3535830"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
        <p:nvSpPr>
          <p:cNvPr id="131" name="Google Shape;131;p29"/>
          <p:cNvSpPr txBox="1"/>
          <p:nvPr/>
        </p:nvSpPr>
        <p:spPr>
          <a:xfrm>
            <a:off x="155575" y="513200"/>
            <a:ext cx="8695817" cy="214465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Aft>
                <a:spcPts val="0"/>
              </a:spcAft>
              <a:buNone/>
            </a:pPr>
            <a:r>
              <a:rPr lang="fr" sz="2000" b="1" dirty="0" smtClean="0">
                <a:solidFill>
                  <a:srgbClr val="C00000"/>
                </a:solidFill>
                <a:latin typeface="Times New Roman"/>
                <a:ea typeface="Times New Roman"/>
                <a:cs typeface="Times New Roman"/>
                <a:sym typeface="Times New Roman"/>
              </a:rPr>
              <a:t> </a:t>
            </a:r>
            <a:r>
              <a:rPr lang="fr-FR" sz="1800" b="1" i="1" dirty="0" smtClean="0"/>
              <a:t>Avantages </a:t>
            </a:r>
            <a:r>
              <a:rPr lang="fr-FR" sz="1800" b="1" i="1" dirty="0"/>
              <a:t>:</a:t>
            </a:r>
            <a:endParaRPr lang="fr-FR" sz="1800" dirty="0"/>
          </a:p>
          <a:p>
            <a:pPr marL="285750" indent="-285750" fontAlgn="base">
              <a:buFont typeface="Arial" panose="020B0604020202020204" pitchFamily="34" charset="0"/>
              <a:buChar char="•"/>
            </a:pPr>
            <a:r>
              <a:rPr lang="fr-FR" sz="1800" dirty="0"/>
              <a:t> Adéquation aux images complexes</a:t>
            </a:r>
          </a:p>
          <a:p>
            <a:pPr marL="285750" indent="-285750" fontAlgn="base">
              <a:buFont typeface="Arial" panose="020B0604020202020204" pitchFamily="34" charset="0"/>
              <a:buChar char="•"/>
            </a:pPr>
            <a:r>
              <a:rPr lang="fr-FR" sz="1800" dirty="0"/>
              <a:t> Adéquation au traitement d'image</a:t>
            </a:r>
          </a:p>
          <a:p>
            <a:pPr marL="285750" indent="-285750" fontAlgn="base">
              <a:buFont typeface="Arial" panose="020B0604020202020204" pitchFamily="34" charset="0"/>
              <a:buChar char="•"/>
            </a:pPr>
            <a:r>
              <a:rPr lang="fr-FR" sz="1800" dirty="0"/>
              <a:t> Compatibilité aisée entre les différents formats</a:t>
            </a:r>
          </a:p>
          <a:p>
            <a:pPr marL="285750" indent="-285750" fontAlgn="base">
              <a:buFont typeface="Arial" panose="020B0604020202020204" pitchFamily="34" charset="0"/>
              <a:buChar char="•"/>
            </a:pPr>
            <a:r>
              <a:rPr lang="fr-FR" sz="1800" dirty="0"/>
              <a:t> Intégrité des données dans un fichier</a:t>
            </a:r>
          </a:p>
          <a:p>
            <a:pPr marL="285750" indent="-285750" fontAlgn="base">
              <a:buFont typeface="Arial" panose="020B0604020202020204" pitchFamily="34" charset="0"/>
              <a:buChar char="•"/>
            </a:pPr>
            <a:r>
              <a:rPr lang="fr-FR" sz="1800" dirty="0"/>
              <a:t>La taille du modèle est indépendante de la complexité de l’image</a:t>
            </a:r>
            <a:r>
              <a:rPr lang="fr-FR" sz="1800" dirty="0" smtClean="0"/>
              <a:t>.</a:t>
            </a:r>
            <a:endParaRPr lang="fr-FR" sz="1800" dirty="0"/>
          </a:p>
          <a:p>
            <a:pPr marL="342900" indent="-342900" fontAlgn="base">
              <a:buFont typeface="Wingdings" panose="05000000000000000000" pitchFamily="2" charset="2"/>
              <a:buChar char="Ø"/>
            </a:pPr>
            <a:endParaRPr lang="fr-FR" sz="1800" b="1" dirty="0">
              <a:solidFill>
                <a:schemeClr val="dk1"/>
              </a:solidFill>
              <a:latin typeface="Times New Roman"/>
              <a:ea typeface="Times New Roman"/>
              <a:cs typeface="Times New Roman"/>
            </a:endParaRPr>
          </a:p>
          <a:p>
            <a:r>
              <a:rPr lang="fr-FR" sz="2400" b="1" dirty="0" smtClean="0">
                <a:solidFill>
                  <a:srgbClr val="C00000"/>
                </a:solidFill>
                <a:latin typeface="Times New Roman"/>
                <a:ea typeface="Times New Roman"/>
                <a:cs typeface="Times New Roman"/>
                <a:sym typeface="Times New Roman"/>
              </a:rPr>
              <a:t> </a:t>
            </a:r>
            <a:r>
              <a:rPr lang="fr-FR" sz="1600" b="1" i="1" dirty="0" smtClean="0"/>
              <a:t> </a:t>
            </a:r>
            <a:endParaRPr lang="fr-FR" sz="1600" b="1" dirty="0"/>
          </a:p>
          <a:p>
            <a:pPr marL="342900" marR="0" lvl="0" indent="-342900" algn="l" rtl="0">
              <a:lnSpc>
                <a:spcPct val="100000"/>
              </a:lnSpc>
              <a:spcAft>
                <a:spcPts val="0"/>
              </a:spcAft>
              <a:buNone/>
            </a:pPr>
            <a:endParaRPr sz="1600" dirty="0">
              <a:solidFill>
                <a:schemeClr val="dk1"/>
              </a:solidFill>
              <a:latin typeface="Times New Roman"/>
              <a:ea typeface="Times New Roman"/>
              <a:cs typeface="Times New Roman"/>
              <a:sym typeface="Times New Roman"/>
            </a:endParaRPr>
          </a:p>
        </p:txBody>
      </p:sp>
      <p:sp>
        <p:nvSpPr>
          <p:cNvPr id="3" name="AutoShape 12" descr="pbs.twimg.com/profile_images/1509211644865392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1"/>
          <p:cNvSpPr/>
          <p:nvPr/>
        </p:nvSpPr>
        <p:spPr>
          <a:xfrm>
            <a:off x="155575" y="2864155"/>
            <a:ext cx="4904105" cy="923330"/>
          </a:xfrm>
          <a:prstGeom prst="rect">
            <a:avLst/>
          </a:prstGeom>
        </p:spPr>
        <p:txBody>
          <a:bodyPr wrap="square">
            <a:spAutoFit/>
          </a:bodyPr>
          <a:lstStyle/>
          <a:p>
            <a:pPr indent="-342900"/>
            <a:r>
              <a:rPr lang="fr-FR" sz="1800" b="1" i="1" dirty="0"/>
              <a:t>Inconvénients :</a:t>
            </a:r>
          </a:p>
          <a:p>
            <a:pPr marL="285750" indent="-285750" fontAlgn="base">
              <a:buFont typeface="Arial" panose="020B0604020202020204" pitchFamily="34" charset="0"/>
              <a:buChar char="•"/>
            </a:pPr>
            <a:r>
              <a:rPr lang="fr-FR" b="1" dirty="0">
                <a:latin typeface="Times New Roman" panose="02020603050405020304" pitchFamily="18" charset="0"/>
              </a:rPr>
              <a:t> </a:t>
            </a:r>
            <a:r>
              <a:rPr lang="fr-FR" sz="1800" dirty="0"/>
              <a:t>Résolution fixe</a:t>
            </a:r>
          </a:p>
          <a:p>
            <a:pPr marL="285750" indent="-285750" fontAlgn="base">
              <a:buFont typeface="Arial" panose="020B0604020202020204" pitchFamily="34" charset="0"/>
              <a:buChar char="•"/>
            </a:pPr>
            <a:r>
              <a:rPr lang="fr-FR" sz="1800" dirty="0"/>
              <a:t> Modifications spatiales difficiles</a:t>
            </a:r>
          </a:p>
        </p:txBody>
      </p:sp>
    </p:spTree>
    <p:extLst>
      <p:ext uri="{BB962C8B-B14F-4D97-AF65-F5344CB8AC3E}">
        <p14:creationId xmlns:p14="http://schemas.microsoft.com/office/powerpoint/2010/main" val="578847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8" name="Google Shape;128;p29"/>
          <p:cNvSpPr txBox="1">
            <a:spLocks noGrp="1"/>
          </p:cNvSpPr>
          <p:nvPr>
            <p:ph type="title"/>
          </p:nvPr>
        </p:nvSpPr>
        <p:spPr>
          <a:xfrm>
            <a:off x="5608320" y="0"/>
            <a:ext cx="3535830"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
        <p:nvSpPr>
          <p:cNvPr id="3" name="AutoShape 12" descr="pbs.twimg.com/profile_images/1509211644865392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172" name="Picture 4" descr="What's The Best Way to Buy Photoshop in 2023? (Price Gu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359" y="306900"/>
            <a:ext cx="6659753" cy="445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652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1"/>
          <p:cNvSpPr txBox="1"/>
          <p:nvPr/>
        </p:nvSpPr>
        <p:spPr>
          <a:xfrm>
            <a:off x="1286256" y="600910"/>
            <a:ext cx="6450600" cy="11175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fr" sz="3150" dirty="0">
                <a:solidFill>
                  <a:srgbClr val="222222"/>
                </a:solidFill>
                <a:highlight>
                  <a:srgbClr val="FFFFFF"/>
                </a:highlight>
              </a:rPr>
              <a:t>Image bitmap vs image vectorielle</a:t>
            </a:r>
            <a:endParaRPr sz="3150" dirty="0">
              <a:solidFill>
                <a:srgbClr val="222222"/>
              </a:solidFill>
              <a:highlight>
                <a:srgbClr val="FFFFFF"/>
              </a:highlight>
            </a:endParaRPr>
          </a:p>
          <a:p>
            <a:pPr marL="0" marR="0" lvl="0" indent="0" algn="l" rtl="0">
              <a:lnSpc>
                <a:spcPct val="100000"/>
              </a:lnSpc>
              <a:spcBef>
                <a:spcPts val="1350"/>
              </a:spcBef>
              <a:spcAft>
                <a:spcPts val="0"/>
              </a:spcAft>
              <a:buNone/>
            </a:pPr>
            <a:endParaRPr sz="2000" b="1" dirty="0">
              <a:solidFill>
                <a:srgbClr val="A64D79"/>
              </a:solidFill>
              <a:latin typeface="Times New Roman"/>
              <a:ea typeface="Times New Roman"/>
              <a:cs typeface="Times New Roman"/>
              <a:sym typeface="Times New Roman"/>
            </a:endParaRPr>
          </a:p>
        </p:txBody>
      </p:sp>
      <p:sp>
        <p:nvSpPr>
          <p:cNvPr id="147"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pic>
        <p:nvPicPr>
          <p:cNvPr id="148" name="Google Shape;148;p31" descr="Images matricielles X vectorielles : qui utiliser pour vos créations ? -  Graphiste.com"/>
          <p:cNvPicPr preferRelativeResize="0"/>
          <p:nvPr/>
        </p:nvPicPr>
        <p:blipFill rotWithShape="1">
          <a:blip r:embed="rId3">
            <a:alphaModFix/>
          </a:blip>
          <a:srcRect/>
          <a:stretch/>
        </p:blipFill>
        <p:spPr>
          <a:xfrm>
            <a:off x="1637235" y="1887280"/>
            <a:ext cx="5119351" cy="2664296"/>
          </a:xfrm>
          <a:prstGeom prst="rect">
            <a:avLst/>
          </a:prstGeom>
          <a:noFill/>
          <a:ln>
            <a:noFill/>
          </a:ln>
        </p:spPr>
      </p:pic>
    </p:spTree>
    <p:extLst>
      <p:ext uri="{BB962C8B-B14F-4D97-AF65-F5344CB8AC3E}">
        <p14:creationId xmlns:p14="http://schemas.microsoft.com/office/powerpoint/2010/main" val="425992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416" y="312283"/>
            <a:ext cx="8229600" cy="1569660"/>
          </a:xfrm>
          <a:prstGeom prst="rect">
            <a:avLst/>
          </a:prstGeom>
        </p:spPr>
        <p:txBody>
          <a:bodyPr wrap="square">
            <a:spAutoFit/>
          </a:bodyPr>
          <a:lstStyle/>
          <a:p>
            <a:pPr indent="-342900"/>
            <a:r>
              <a:rPr lang="fr-FR" sz="2400" b="1" dirty="0">
                <a:solidFill>
                  <a:srgbClr val="FF0000"/>
                </a:solidFill>
                <a:latin typeface="Times New Roman" panose="02020603050405020304" pitchFamily="18" charset="0"/>
              </a:rPr>
              <a:t>3.Pixel</a:t>
            </a:r>
            <a:endParaRPr lang="fr-FR" sz="1800" dirty="0"/>
          </a:p>
          <a:p>
            <a:pPr marL="182563" indent="-182563" fontAlgn="base">
              <a:buFont typeface="Arial" panose="020B0604020202020204" pitchFamily="34" charset="0"/>
              <a:buChar char="•"/>
            </a:pPr>
            <a:r>
              <a:rPr lang="fr-FR" b="1" dirty="0">
                <a:latin typeface="Times New Roman" panose="02020603050405020304" pitchFamily="18" charset="0"/>
              </a:rPr>
              <a:t> </a:t>
            </a:r>
            <a:r>
              <a:rPr lang="fr-FR" sz="1800" dirty="0"/>
              <a:t>Pixel est une abréviation de Picture </a:t>
            </a:r>
            <a:r>
              <a:rPr lang="fr-FR" sz="1800" dirty="0" err="1"/>
              <a:t>Element</a:t>
            </a:r>
            <a:endParaRPr lang="fr-FR" sz="1800" dirty="0"/>
          </a:p>
          <a:p>
            <a:pPr marL="268288" indent="-268288" fontAlgn="base">
              <a:buFont typeface="Arial" panose="020B0604020202020204" pitchFamily="34" charset="0"/>
              <a:buChar char="•"/>
            </a:pPr>
            <a:r>
              <a:rPr lang="fr-FR" sz="1800" dirty="0"/>
              <a:t>C’est le plus petit élément constitutif d’une image numérique</a:t>
            </a:r>
          </a:p>
          <a:p>
            <a:pPr marL="268288" indent="-268288" fontAlgn="base">
              <a:buFont typeface="Arial" panose="020B0604020202020204" pitchFamily="34" charset="0"/>
              <a:buChar char="•"/>
            </a:pPr>
            <a:r>
              <a:rPr lang="fr-FR" sz="1800" dirty="0"/>
              <a:t>L’ensemble des pixels contenus dans un tableau à deux dimensions constituent l’image.</a:t>
            </a:r>
          </a:p>
        </p:txBody>
      </p:sp>
      <p:sp>
        <p:nvSpPr>
          <p:cNvPr id="7" name="Rectangle 6"/>
          <p:cNvSpPr/>
          <p:nvPr/>
        </p:nvSpPr>
        <p:spPr>
          <a:xfrm>
            <a:off x="252857" y="1997116"/>
            <a:ext cx="8497824" cy="2339102"/>
          </a:xfrm>
          <a:prstGeom prst="rect">
            <a:avLst/>
          </a:prstGeom>
        </p:spPr>
        <p:txBody>
          <a:bodyPr wrap="square">
            <a:spAutoFit/>
          </a:bodyPr>
          <a:lstStyle/>
          <a:p>
            <a:pPr indent="-342900"/>
            <a:r>
              <a:rPr lang="fr-FR" sz="2400" b="1" dirty="0">
                <a:solidFill>
                  <a:srgbClr val="FF0000"/>
                </a:solidFill>
                <a:latin typeface="Times New Roman" panose="02020603050405020304" pitchFamily="18" charset="0"/>
              </a:rPr>
              <a:t>4.Définition d’une image</a:t>
            </a:r>
            <a:endParaRPr lang="fr-FR" sz="1800" dirty="0"/>
          </a:p>
          <a:p>
            <a:pPr indent="-342900">
              <a:buFont typeface="Arial" panose="020B0604020202020204" pitchFamily="34" charset="0"/>
              <a:buChar char="•"/>
            </a:pPr>
            <a:r>
              <a:rPr lang="fr-FR" sz="1800" dirty="0" smtClean="0"/>
              <a:t>Est le nombre de pixels composant une image. </a:t>
            </a:r>
          </a:p>
          <a:p>
            <a:pPr indent="-342900">
              <a:buFont typeface="Arial" panose="020B0604020202020204" pitchFamily="34" charset="0"/>
              <a:buChar char="•"/>
            </a:pPr>
            <a:r>
              <a:rPr lang="fr-FR" sz="1800" dirty="0" smtClean="0"/>
              <a:t>Pour </a:t>
            </a:r>
            <a:r>
              <a:rPr lang="fr-FR" sz="1800" dirty="0"/>
              <a:t>calculer la définition d’une image numérique, il </a:t>
            </a:r>
            <a:r>
              <a:rPr lang="fr-FR" sz="1800" dirty="0" smtClean="0"/>
              <a:t>suffit </a:t>
            </a:r>
            <a:r>
              <a:rPr lang="fr-FR" sz="1800" dirty="0"/>
              <a:t>de multiplier le nombre de pixels sur la hauteur par le nombre de pixels sur la largeur de l’image</a:t>
            </a:r>
            <a:r>
              <a:rPr lang="fr-FR" sz="1800" dirty="0" smtClean="0"/>
              <a:t>.</a:t>
            </a:r>
          </a:p>
          <a:p>
            <a:pPr indent="-342900">
              <a:buFont typeface="Arial" panose="020B0604020202020204" pitchFamily="34" charset="0"/>
              <a:buChar char="•"/>
            </a:pPr>
            <a:r>
              <a:rPr lang="fr-FR" sz="2000" dirty="0" smtClean="0">
                <a:solidFill>
                  <a:schemeClr val="tx1"/>
                </a:solidFill>
                <a:latin typeface="Times New Roman"/>
                <a:ea typeface="Times New Roman"/>
                <a:cs typeface="Times New Roman"/>
              </a:rPr>
              <a:t>une </a:t>
            </a:r>
            <a:r>
              <a:rPr lang="fr-FR" sz="2000" dirty="0">
                <a:solidFill>
                  <a:schemeClr val="tx1"/>
                </a:solidFill>
                <a:latin typeface="Times New Roman"/>
                <a:ea typeface="Times New Roman"/>
                <a:cs typeface="Times New Roman"/>
              </a:rPr>
              <a:t>image possédant 320 pixels en largeur et 200 pixels en hauteur aura une définition de 320 pixels par 200, notée : 320x200.</a:t>
            </a:r>
          </a:p>
          <a:p>
            <a:r>
              <a:rPr lang="fr-FR" dirty="0"/>
              <a:t/>
            </a:r>
            <a:br>
              <a:rPr lang="fr-FR" dirty="0"/>
            </a:br>
            <a:endParaRPr lang="fr-FR" dirty="0"/>
          </a:p>
        </p:txBody>
      </p:sp>
      <p:pic>
        <p:nvPicPr>
          <p:cNvPr id="8194" name="Picture 2" descr="La définition pour une image, matricielle, bitmap, d'im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366" y="3555168"/>
            <a:ext cx="29146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
        <p:nvSpPr>
          <p:cNvPr id="12" name="AutoShape 6" descr="MP #160 : Pixels, définition et résolution d'image"/>
          <p:cNvSpPr>
            <a:spLocks noChangeAspect="1" noChangeArrowheads="1"/>
          </p:cNvSpPr>
          <p:nvPr/>
        </p:nvSpPr>
        <p:spPr bwMode="auto">
          <a:xfrm>
            <a:off x="128016" y="-15240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175455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olution1"/>
          <p:cNvPicPr>
            <a:picLocks noChangeAspect="1" noChangeArrowheads="1"/>
          </p:cNvPicPr>
          <p:nvPr/>
        </p:nvPicPr>
        <p:blipFill rotWithShape="1">
          <a:blip r:embed="rId2">
            <a:extLst>
              <a:ext uri="{28A0092B-C50C-407E-A947-70E740481C1C}">
                <a14:useLocalDpi xmlns:a14="http://schemas.microsoft.com/office/drawing/2010/main" val="0"/>
              </a:ext>
            </a:extLst>
          </a:blip>
          <a:srcRect l="2755" t="3840" r="6283" b="4213"/>
          <a:stretch/>
        </p:blipFill>
        <p:spPr bwMode="auto">
          <a:xfrm>
            <a:off x="731520" y="243840"/>
            <a:ext cx="6022848" cy="38859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4528" y="4373679"/>
            <a:ext cx="8302752" cy="307777"/>
          </a:xfrm>
          <a:prstGeom prst="rect">
            <a:avLst/>
          </a:prstGeom>
        </p:spPr>
        <p:txBody>
          <a:bodyPr wrap="square">
            <a:spAutoFit/>
          </a:bodyPr>
          <a:lstStyle/>
          <a:p>
            <a:r>
              <a:rPr lang="fr-FR" dirty="0">
                <a:solidFill>
                  <a:srgbClr val="363636"/>
                </a:solidFill>
                <a:latin typeface="Public Sans"/>
              </a:rPr>
              <a:t>Par exemple, une image de 6000 x 4000 px a une définition de 24 millions de pixels, ou 24 mégapixels</a:t>
            </a:r>
            <a:endParaRPr lang="fr-FR" dirty="0"/>
          </a:p>
        </p:txBody>
      </p:sp>
      <p:sp>
        <p:nvSpPr>
          <p:cNvPr id="7"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2248996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www.map.toulouse.archi.fr/works/panoformation/imagenum/images/sample-256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02" y="110874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map.toulouse.archi.fr/works/panoformation/imagenum/images/sample-128p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86247"/>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www.map.toulouse.archi.fr/works/panoformation/imagenum/images/sample-64p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2698" y="17183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www.map.toulouse.archi.fr/works/panoformation/imagenum/images/sample-32p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9828" y="1818857"/>
            <a:ext cx="304800" cy="30480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0" y="3729789"/>
            <a:ext cx="2642102" cy="276999"/>
          </a:xfrm>
          <a:prstGeom prst="rect">
            <a:avLst/>
          </a:prstGeom>
          <a:noFill/>
        </p:spPr>
        <p:txBody>
          <a:bodyPr wrap="square" rtlCol="0">
            <a:spAutoFit/>
          </a:bodyPr>
          <a:lstStyle/>
          <a:p>
            <a:r>
              <a:rPr lang="fr-FR" sz="1200" dirty="0" smtClean="0"/>
              <a:t>Image en pleine taille 256 x 256</a:t>
            </a:r>
            <a:endParaRPr lang="fr-FR" sz="1200" dirty="0"/>
          </a:p>
        </p:txBody>
      </p:sp>
      <p:sp>
        <p:nvSpPr>
          <p:cNvPr id="11" name="ZoneTexte 10"/>
          <p:cNvSpPr txBox="1"/>
          <p:nvPr/>
        </p:nvSpPr>
        <p:spPr>
          <a:xfrm>
            <a:off x="2877135" y="2908498"/>
            <a:ext cx="2170530" cy="276999"/>
          </a:xfrm>
          <a:prstGeom prst="rect">
            <a:avLst/>
          </a:prstGeom>
          <a:noFill/>
        </p:spPr>
        <p:txBody>
          <a:bodyPr wrap="square" rtlCol="0">
            <a:spAutoFit/>
          </a:bodyPr>
          <a:lstStyle/>
          <a:p>
            <a:r>
              <a:rPr lang="fr-FR" sz="1200" dirty="0" smtClean="0"/>
              <a:t>Image en  taille 128 x 128</a:t>
            </a:r>
            <a:endParaRPr lang="fr-FR" sz="1200" dirty="0"/>
          </a:p>
        </p:txBody>
      </p:sp>
      <p:sp>
        <p:nvSpPr>
          <p:cNvPr id="12" name="ZoneTexte 11"/>
          <p:cNvSpPr txBox="1"/>
          <p:nvPr/>
        </p:nvSpPr>
        <p:spPr>
          <a:xfrm>
            <a:off x="4572000" y="2430993"/>
            <a:ext cx="2170530" cy="276999"/>
          </a:xfrm>
          <a:prstGeom prst="rect">
            <a:avLst/>
          </a:prstGeom>
          <a:noFill/>
        </p:spPr>
        <p:txBody>
          <a:bodyPr wrap="square" rtlCol="0">
            <a:spAutoFit/>
          </a:bodyPr>
          <a:lstStyle/>
          <a:p>
            <a:r>
              <a:rPr lang="fr-FR" sz="1200" dirty="0" smtClean="0"/>
              <a:t>Image en  taille 64 x 64</a:t>
            </a:r>
            <a:endParaRPr lang="fr-FR" sz="1200" dirty="0"/>
          </a:p>
        </p:txBody>
      </p:sp>
      <p:sp>
        <p:nvSpPr>
          <p:cNvPr id="13" name="ZoneTexte 12"/>
          <p:cNvSpPr txBox="1"/>
          <p:nvPr/>
        </p:nvSpPr>
        <p:spPr>
          <a:xfrm>
            <a:off x="6742530" y="2267931"/>
            <a:ext cx="2170530" cy="276999"/>
          </a:xfrm>
          <a:prstGeom prst="rect">
            <a:avLst/>
          </a:prstGeom>
          <a:noFill/>
        </p:spPr>
        <p:txBody>
          <a:bodyPr wrap="square" rtlCol="0">
            <a:spAutoFit/>
          </a:bodyPr>
          <a:lstStyle/>
          <a:p>
            <a:r>
              <a:rPr lang="fr-FR" sz="1200" dirty="0" smtClean="0"/>
              <a:t>Image en  taille 32 x 32</a:t>
            </a:r>
            <a:endParaRPr lang="fr-FR" sz="1200" dirty="0"/>
          </a:p>
        </p:txBody>
      </p:sp>
      <p:sp>
        <p:nvSpPr>
          <p:cNvPr id="14"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1740099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416" y="312283"/>
            <a:ext cx="8229600" cy="2400657"/>
          </a:xfrm>
          <a:prstGeom prst="rect">
            <a:avLst/>
          </a:prstGeom>
        </p:spPr>
        <p:txBody>
          <a:bodyPr wrap="square">
            <a:spAutoFit/>
          </a:bodyPr>
          <a:lstStyle/>
          <a:p>
            <a:r>
              <a:rPr lang="fr-FR" sz="2400" b="1" dirty="0">
                <a:solidFill>
                  <a:srgbClr val="FF0000"/>
                </a:solidFill>
                <a:latin typeface="Times New Roman" panose="02020603050405020304" pitchFamily="18" charset="0"/>
              </a:rPr>
              <a:t>5.Résolution d’une image</a:t>
            </a:r>
          </a:p>
          <a:p>
            <a:pPr marL="285750" indent="-285750" fontAlgn="base">
              <a:buFont typeface="Arial" panose="020B0604020202020204" pitchFamily="34" charset="0"/>
              <a:buChar char="•"/>
            </a:pPr>
            <a:r>
              <a:rPr lang="fr-FR" sz="1800" dirty="0" smtClean="0"/>
              <a:t>C’est </a:t>
            </a:r>
            <a:r>
              <a:rPr lang="fr-FR" sz="1800" dirty="0"/>
              <a:t>le nombre de pixels par unité de surface exprimée en point par pouce (ppp), en anglais DPI (Dot Per </a:t>
            </a:r>
            <a:r>
              <a:rPr lang="fr-FR" sz="1800" dirty="0" err="1"/>
              <a:t>Inch</a:t>
            </a:r>
            <a:r>
              <a:rPr lang="fr-FR" sz="1800" dirty="0"/>
              <a:t>) </a:t>
            </a:r>
            <a:endParaRPr lang="fr-FR" sz="1800" dirty="0" smtClean="0"/>
          </a:p>
          <a:p>
            <a:pPr marL="285750" indent="-285750" fontAlgn="base">
              <a:buFont typeface="Arial" panose="020B0604020202020204" pitchFamily="34" charset="0"/>
              <a:buChar char="•"/>
            </a:pPr>
            <a:r>
              <a:rPr lang="fr-FR" sz="1800" dirty="0" smtClean="0"/>
              <a:t>1pouce </a:t>
            </a:r>
            <a:r>
              <a:rPr lang="fr-FR" sz="1800" dirty="0"/>
              <a:t>=2,54 </a:t>
            </a:r>
            <a:r>
              <a:rPr lang="fr-FR" sz="1800" dirty="0" smtClean="0"/>
              <a:t>cm</a:t>
            </a:r>
            <a:endParaRPr lang="fr-FR" sz="1800" dirty="0"/>
          </a:p>
          <a:p>
            <a:pPr marL="342900" indent="-342900" fontAlgn="base">
              <a:buFont typeface="Arial" panose="020B0604020202020204" pitchFamily="34" charset="0"/>
              <a:buChar char="•"/>
            </a:pPr>
            <a:r>
              <a:rPr lang="fr-FR" sz="1800" dirty="0" smtClean="0"/>
              <a:t>La </a:t>
            </a:r>
            <a:r>
              <a:rPr lang="fr-FR" sz="1800" dirty="0"/>
              <a:t>résolution permet d’établir le rapport entre le nombre de pixels d’une image et la taille réelle de sa représentation sur support physique.</a:t>
            </a:r>
          </a:p>
          <a:p>
            <a:r>
              <a:rPr lang="fr-FR" sz="1800" dirty="0"/>
              <a:t>     300 DPI  </a:t>
            </a:r>
            <a:r>
              <a:rPr lang="fr-FR" sz="1800" dirty="0" smtClean="0">
                <a:sym typeface="Wingdings" panose="05000000000000000000" pitchFamily="2" charset="2"/>
              </a:rPr>
              <a:t></a:t>
            </a:r>
            <a:r>
              <a:rPr lang="fr-FR" sz="1800" dirty="0" smtClean="0"/>
              <a:t> </a:t>
            </a:r>
            <a:r>
              <a:rPr lang="fr-FR" sz="1800" dirty="0"/>
              <a:t>90000 Pixels sur 1 pouce carré</a:t>
            </a:r>
          </a:p>
          <a:p>
            <a:r>
              <a:rPr lang="fr-FR" sz="1800" dirty="0"/>
              <a:t>     72 DPI   </a:t>
            </a:r>
            <a:r>
              <a:rPr lang="fr-FR" sz="1800" dirty="0" smtClean="0">
                <a:sym typeface="Wingdings" panose="05000000000000000000" pitchFamily="2" charset="2"/>
              </a:rPr>
              <a:t></a:t>
            </a:r>
            <a:r>
              <a:rPr lang="fr-FR" sz="1800" dirty="0" smtClean="0"/>
              <a:t> </a:t>
            </a:r>
            <a:r>
              <a:rPr lang="fr-FR" sz="1800" dirty="0"/>
              <a:t>taille d’un pixel = 0,35 </a:t>
            </a:r>
            <a:r>
              <a:rPr lang="fr-FR" sz="1800" dirty="0" smtClean="0"/>
              <a:t>mm</a:t>
            </a:r>
            <a:endParaRPr lang="fr-FR" sz="1800" dirty="0"/>
          </a:p>
        </p:txBody>
      </p:sp>
      <p:sp>
        <p:nvSpPr>
          <p:cNvPr id="11"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
        <p:nvSpPr>
          <p:cNvPr id="12" name="AutoShape 6" descr="MP #160 : Pixels, définition et résolution d'image"/>
          <p:cNvSpPr>
            <a:spLocks noChangeAspect="1" noChangeArrowheads="1"/>
          </p:cNvSpPr>
          <p:nvPr/>
        </p:nvSpPr>
        <p:spPr bwMode="auto">
          <a:xfrm>
            <a:off x="128016" y="-15240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1266" name="Picture 2" descr="comparaison-d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020" y="2410568"/>
            <a:ext cx="6321607" cy="273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37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7358" y="458403"/>
            <a:ext cx="7880684" cy="523220"/>
          </a:xfrm>
          <a:prstGeom prst="rect">
            <a:avLst/>
          </a:prstGeom>
        </p:spPr>
        <p:txBody>
          <a:bodyPr wrap="square">
            <a:spAutoFit/>
          </a:bodyPr>
          <a:lstStyle/>
          <a:p>
            <a:r>
              <a:rPr lang="fr-FR" dirty="0">
                <a:latin typeface="Verdana" panose="020B0604030504040204" pitchFamily="34" charset="0"/>
              </a:rPr>
              <a:t>Les images suivantes illustrent l'influence de la résolution sur la qualité de l'image (par commodité, elles sont affichées à la même dimension)</a:t>
            </a:r>
            <a:endParaRPr lang="fr-FR" dirty="0"/>
          </a:p>
        </p:txBody>
      </p:sp>
      <p:pic>
        <p:nvPicPr>
          <p:cNvPr id="12296" name="Picture 8" descr="http://www.map.toulouse.archi.fr/works/panoformation/imagenum/images/sample-256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18" y="1072649"/>
            <a:ext cx="1887120" cy="188712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www.map.toulouse.archi.fr/works/panoformation/imagenum/images/sample-128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417" y="1072648"/>
            <a:ext cx="1887121" cy="1887121"/>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www.map.toulouse.archi.fr/works/panoformation/imagenum/images/sample-64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1072648"/>
            <a:ext cx="1916113" cy="1916113"/>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ttp://www.map.toulouse.archi.fr/works/panoformation/imagenum/images/sample-32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262" y="1072648"/>
            <a:ext cx="1916113" cy="19161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660" y="3050794"/>
            <a:ext cx="2603598" cy="307777"/>
          </a:xfrm>
          <a:prstGeom prst="rect">
            <a:avLst/>
          </a:prstGeom>
        </p:spPr>
        <p:txBody>
          <a:bodyPr wrap="none">
            <a:spAutoFit/>
          </a:bodyPr>
          <a:lstStyle/>
          <a:p>
            <a:r>
              <a:rPr lang="fr-FR" dirty="0">
                <a:solidFill>
                  <a:srgbClr val="282828"/>
                </a:solidFill>
                <a:latin typeface="Verdana" panose="020B0604030504040204" pitchFamily="34" charset="0"/>
              </a:rPr>
              <a:t>Image en pleine résolution</a:t>
            </a:r>
            <a:endParaRPr lang="fr-FR" dirty="0"/>
          </a:p>
        </p:txBody>
      </p:sp>
      <p:sp>
        <p:nvSpPr>
          <p:cNvPr id="7" name="Rectangle 6"/>
          <p:cNvSpPr/>
          <p:nvPr/>
        </p:nvSpPr>
        <p:spPr>
          <a:xfrm>
            <a:off x="2211138" y="3358571"/>
            <a:ext cx="2372765" cy="307777"/>
          </a:xfrm>
          <a:prstGeom prst="rect">
            <a:avLst/>
          </a:prstGeom>
        </p:spPr>
        <p:txBody>
          <a:bodyPr wrap="none">
            <a:spAutoFit/>
          </a:bodyPr>
          <a:lstStyle/>
          <a:p>
            <a:r>
              <a:rPr lang="fr-FR" dirty="0">
                <a:solidFill>
                  <a:srgbClr val="282828"/>
                </a:solidFill>
                <a:latin typeface="Verdana" panose="020B0604030504040204" pitchFamily="34" charset="0"/>
              </a:rPr>
              <a:t>Image en 1/2 résolution</a:t>
            </a:r>
            <a:endParaRPr lang="fr-FR" dirty="0"/>
          </a:p>
        </p:txBody>
      </p:sp>
      <p:sp>
        <p:nvSpPr>
          <p:cNvPr id="17" name="Rectangle 16"/>
          <p:cNvSpPr/>
          <p:nvPr/>
        </p:nvSpPr>
        <p:spPr>
          <a:xfrm>
            <a:off x="4226427" y="3005281"/>
            <a:ext cx="2372765" cy="307777"/>
          </a:xfrm>
          <a:prstGeom prst="rect">
            <a:avLst/>
          </a:prstGeom>
        </p:spPr>
        <p:txBody>
          <a:bodyPr wrap="none">
            <a:spAutoFit/>
          </a:bodyPr>
          <a:lstStyle/>
          <a:p>
            <a:r>
              <a:rPr lang="fr-FR" dirty="0">
                <a:solidFill>
                  <a:srgbClr val="282828"/>
                </a:solidFill>
                <a:latin typeface="Verdana" panose="020B0604030504040204" pitchFamily="34" charset="0"/>
              </a:rPr>
              <a:t>Image en </a:t>
            </a:r>
            <a:r>
              <a:rPr lang="fr-FR" dirty="0" smtClean="0">
                <a:solidFill>
                  <a:srgbClr val="282828"/>
                </a:solidFill>
                <a:latin typeface="Verdana" panose="020B0604030504040204" pitchFamily="34" charset="0"/>
              </a:rPr>
              <a:t>1/4 </a:t>
            </a:r>
            <a:r>
              <a:rPr lang="fr-FR" dirty="0">
                <a:solidFill>
                  <a:srgbClr val="282828"/>
                </a:solidFill>
                <a:latin typeface="Verdana" panose="020B0604030504040204" pitchFamily="34" charset="0"/>
              </a:rPr>
              <a:t>résolution</a:t>
            </a:r>
            <a:endParaRPr lang="fr-FR" dirty="0"/>
          </a:p>
        </p:txBody>
      </p:sp>
      <p:sp>
        <p:nvSpPr>
          <p:cNvPr id="18" name="Rectangle 17"/>
          <p:cNvSpPr/>
          <p:nvPr/>
        </p:nvSpPr>
        <p:spPr>
          <a:xfrm>
            <a:off x="6475935" y="3268452"/>
            <a:ext cx="2372765" cy="307777"/>
          </a:xfrm>
          <a:prstGeom prst="rect">
            <a:avLst/>
          </a:prstGeom>
        </p:spPr>
        <p:txBody>
          <a:bodyPr wrap="none">
            <a:spAutoFit/>
          </a:bodyPr>
          <a:lstStyle/>
          <a:p>
            <a:r>
              <a:rPr lang="fr-FR" dirty="0">
                <a:solidFill>
                  <a:srgbClr val="282828"/>
                </a:solidFill>
                <a:latin typeface="Verdana" panose="020B0604030504040204" pitchFamily="34" charset="0"/>
              </a:rPr>
              <a:t>Image en </a:t>
            </a:r>
            <a:r>
              <a:rPr lang="fr-FR" dirty="0" smtClean="0">
                <a:solidFill>
                  <a:srgbClr val="282828"/>
                </a:solidFill>
                <a:latin typeface="Verdana" panose="020B0604030504040204" pitchFamily="34" charset="0"/>
              </a:rPr>
              <a:t>1/8 </a:t>
            </a:r>
            <a:r>
              <a:rPr lang="fr-FR" dirty="0">
                <a:solidFill>
                  <a:srgbClr val="282828"/>
                </a:solidFill>
                <a:latin typeface="Verdana" panose="020B0604030504040204" pitchFamily="34" charset="0"/>
              </a:rPr>
              <a:t>résolution</a:t>
            </a:r>
            <a:endParaRPr lang="fr-FR" dirty="0"/>
          </a:p>
        </p:txBody>
      </p:sp>
      <p:sp>
        <p:nvSpPr>
          <p:cNvPr id="19"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2898543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227479" y="252664"/>
            <a:ext cx="8520600" cy="3958389"/>
          </a:xfrm>
        </p:spPr>
        <p:txBody>
          <a:bodyPr>
            <a:normAutofit fontScale="85000" lnSpcReduction="10000"/>
          </a:bodyPr>
          <a:lstStyle/>
          <a:p>
            <a:pPr marL="114300" indent="0">
              <a:buNone/>
            </a:pPr>
            <a:r>
              <a:rPr lang="fr-FR" sz="2600" b="1" dirty="0">
                <a:solidFill>
                  <a:srgbClr val="FF0000"/>
                </a:solidFill>
                <a:latin typeface="Times New Roman" panose="02020603050405020304" pitchFamily="18" charset="0"/>
              </a:rPr>
              <a:t>6.Codage de la couleur :</a:t>
            </a:r>
          </a:p>
          <a:p>
            <a:pPr fontAlgn="base"/>
            <a:r>
              <a:rPr lang="fr-FR" b="1" dirty="0"/>
              <a:t> </a:t>
            </a:r>
            <a:r>
              <a:rPr lang="fr-FR" dirty="0">
                <a:solidFill>
                  <a:srgbClr val="000000"/>
                </a:solidFill>
              </a:rPr>
              <a:t>L’image est représentée par un tableau à deux dimensions dont chaque case est un pixel.</a:t>
            </a:r>
          </a:p>
          <a:p>
            <a:pPr fontAlgn="base"/>
            <a:r>
              <a:rPr lang="fr-FR" dirty="0">
                <a:solidFill>
                  <a:srgbClr val="000000"/>
                </a:solidFill>
              </a:rPr>
              <a:t> La valeur stockée dans une case est codée sur certains nombre de bits déterminant la couleur du pixel, on l’appelle profondeur de codage.</a:t>
            </a:r>
          </a:p>
          <a:p>
            <a:pPr fontAlgn="base"/>
            <a:r>
              <a:rPr lang="fr-FR" dirty="0">
                <a:solidFill>
                  <a:srgbClr val="000000"/>
                </a:solidFill>
              </a:rPr>
              <a:t> Il existe plusieurs standard de codage :</a:t>
            </a:r>
          </a:p>
          <a:p>
            <a:pPr marL="114300" indent="0">
              <a:buNone/>
            </a:pPr>
            <a:r>
              <a:rPr lang="fr-FR" dirty="0" smtClean="0">
                <a:solidFill>
                  <a:srgbClr val="000000"/>
                </a:solidFill>
              </a:rPr>
              <a:t>1</a:t>
            </a:r>
            <a:r>
              <a:rPr lang="fr-FR" dirty="0">
                <a:solidFill>
                  <a:srgbClr val="000000"/>
                </a:solidFill>
              </a:rPr>
              <a:t>) Bitmap noir &amp; blanc : chaque case est composée d’un bit  (noir / blanc) (0/1)</a:t>
            </a:r>
          </a:p>
          <a:p>
            <a:pPr marL="114300" indent="0">
              <a:buNone/>
            </a:pPr>
            <a:r>
              <a:rPr lang="fr-FR" dirty="0" smtClean="0">
                <a:solidFill>
                  <a:srgbClr val="000000"/>
                </a:solidFill>
              </a:rPr>
              <a:t>2</a:t>
            </a:r>
            <a:r>
              <a:rPr lang="fr-FR" dirty="0">
                <a:solidFill>
                  <a:srgbClr val="000000"/>
                </a:solidFill>
              </a:rPr>
              <a:t>) Bitmap 256 couleur : chaque case est composée de 8 </a:t>
            </a:r>
            <a:r>
              <a:rPr lang="fr-FR" dirty="0" smtClean="0">
                <a:solidFill>
                  <a:srgbClr val="000000"/>
                </a:solidFill>
              </a:rPr>
              <a:t>bits</a:t>
            </a:r>
          </a:p>
          <a:p>
            <a:pPr marL="114300" indent="0">
              <a:buNone/>
            </a:pPr>
            <a:r>
              <a:rPr lang="fr-FR" sz="1900" dirty="0" smtClean="0">
                <a:solidFill>
                  <a:srgbClr val="000000"/>
                </a:solidFill>
              </a:rPr>
              <a:t>3) Couleurs </a:t>
            </a:r>
            <a:r>
              <a:rPr lang="fr-FR" sz="1900" dirty="0">
                <a:solidFill>
                  <a:srgbClr val="000000"/>
                </a:solidFill>
              </a:rPr>
              <a:t>vraies (</a:t>
            </a:r>
            <a:r>
              <a:rPr lang="fr-FR" sz="1900" dirty="0" err="1">
                <a:solidFill>
                  <a:srgbClr val="000000"/>
                </a:solidFill>
              </a:rPr>
              <a:t>True</a:t>
            </a:r>
            <a:r>
              <a:rPr lang="fr-FR" sz="1900" dirty="0">
                <a:solidFill>
                  <a:srgbClr val="000000"/>
                </a:solidFill>
              </a:rPr>
              <a:t> </a:t>
            </a:r>
            <a:r>
              <a:rPr lang="fr-FR" sz="1900" dirty="0" err="1">
                <a:solidFill>
                  <a:srgbClr val="000000"/>
                </a:solidFill>
              </a:rPr>
              <a:t>Color</a:t>
            </a:r>
            <a:r>
              <a:rPr lang="fr-FR" sz="1900" dirty="0">
                <a:solidFill>
                  <a:srgbClr val="000000"/>
                </a:solidFill>
              </a:rPr>
              <a:t>) : Cette représentation permet de représenter une image en définissant chacune des composantes de la couleur (RGB : Rouge, Vert, Bleu).  Chaque pixel est représenté par un entier comportant les 3 composantes, chacune codée sur un octet (24 bits</a:t>
            </a:r>
            <a:r>
              <a:rPr lang="fr-FR" sz="1900" dirty="0" smtClean="0">
                <a:solidFill>
                  <a:srgbClr val="000000"/>
                </a:solidFill>
              </a:rPr>
              <a:t>) : </a:t>
            </a:r>
            <a:r>
              <a:rPr lang="fr-FR" sz="1900" dirty="0">
                <a:solidFill>
                  <a:srgbClr val="000000"/>
                </a:solidFill>
              </a:rPr>
              <a:t>16 777 216 couleurs possibles</a:t>
            </a:r>
            <a:r>
              <a:rPr lang="fr-FR" dirty="0"/>
              <a:t>.</a:t>
            </a:r>
            <a:endParaRPr lang="fr-FR" sz="1900" dirty="0">
              <a:solidFill>
                <a:srgbClr val="000000"/>
              </a:solidFill>
            </a:endParaRPr>
          </a:p>
          <a:p>
            <a:pPr marL="114300" indent="0">
              <a:buNone/>
            </a:pPr>
            <a:r>
              <a:rPr lang="fr-FR" dirty="0"/>
              <a:t/>
            </a:r>
            <a:br>
              <a:rPr lang="fr-FR" dirty="0"/>
            </a:br>
            <a:r>
              <a:rPr lang="fr-FR" dirty="0">
                <a:solidFill>
                  <a:srgbClr val="000000"/>
                </a:solidFill>
              </a:rPr>
              <a:t/>
            </a:r>
            <a:br>
              <a:rPr lang="fr-FR" dirty="0">
                <a:solidFill>
                  <a:srgbClr val="000000"/>
                </a:solidFill>
              </a:rPr>
            </a:br>
            <a:endParaRPr lang="fr-FR" dirty="0">
              <a:solidFill>
                <a:srgbClr val="000000"/>
              </a:solidFill>
            </a:endParaRPr>
          </a:p>
        </p:txBody>
      </p:sp>
      <p:pic>
        <p:nvPicPr>
          <p:cNvPr id="14342" name="Picture 6" descr="Fruits%20exotiques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366" y="2941721"/>
            <a:ext cx="1315340" cy="19791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54820" y="2417862"/>
            <a:ext cx="234360" cy="307777"/>
          </a:xfrm>
          <a:prstGeom prst="rect">
            <a:avLst/>
          </a:prstGeom>
        </p:spPr>
        <p:txBody>
          <a:bodyPr wrap="none">
            <a:spAutoFit/>
          </a:bodyPr>
          <a:lstStyle/>
          <a:p>
            <a:r>
              <a:rPr lang="fr-FR" dirty="0"/>
              <a:t> </a:t>
            </a:r>
          </a:p>
        </p:txBody>
      </p:sp>
      <p:sp>
        <p:nvSpPr>
          <p:cNvPr id="5" name="Rectangle 4"/>
          <p:cNvSpPr/>
          <p:nvPr/>
        </p:nvSpPr>
        <p:spPr>
          <a:xfrm>
            <a:off x="4454820" y="2417862"/>
            <a:ext cx="234360" cy="307777"/>
          </a:xfrm>
          <a:prstGeom prst="rect">
            <a:avLst/>
          </a:prstGeom>
        </p:spPr>
        <p:txBody>
          <a:bodyPr wrap="none">
            <a:spAutoFit/>
          </a:bodyPr>
          <a:lstStyle/>
          <a:p>
            <a:r>
              <a:rPr lang="fr-FR" dirty="0"/>
              <a:t> </a:t>
            </a:r>
          </a:p>
        </p:txBody>
      </p:sp>
      <p:sp>
        <p:nvSpPr>
          <p:cNvPr id="6" name="Rectangle 5"/>
          <p:cNvSpPr/>
          <p:nvPr/>
        </p:nvSpPr>
        <p:spPr>
          <a:xfrm>
            <a:off x="4454820" y="2417862"/>
            <a:ext cx="234360" cy="307777"/>
          </a:xfrm>
          <a:prstGeom prst="rect">
            <a:avLst/>
          </a:prstGeom>
        </p:spPr>
        <p:txBody>
          <a:bodyPr wrap="none">
            <a:spAutoFit/>
          </a:bodyPr>
          <a:lstStyle/>
          <a:p>
            <a:r>
              <a:rPr lang="fr-FR" dirty="0"/>
              <a:t> </a:t>
            </a:r>
          </a:p>
        </p:txBody>
      </p:sp>
      <p:sp>
        <p:nvSpPr>
          <p:cNvPr id="7" name="Rectangle 6"/>
          <p:cNvSpPr/>
          <p:nvPr/>
        </p:nvSpPr>
        <p:spPr>
          <a:xfrm>
            <a:off x="4454820" y="2417862"/>
            <a:ext cx="234360" cy="307777"/>
          </a:xfrm>
          <a:prstGeom prst="rect">
            <a:avLst/>
          </a:prstGeom>
        </p:spPr>
        <p:txBody>
          <a:bodyPr wrap="none">
            <a:spAutoFit/>
          </a:bodyPr>
          <a:lstStyle/>
          <a:p>
            <a:r>
              <a:rPr lang="fr-FR" dirty="0"/>
              <a:t> </a:t>
            </a:r>
          </a:p>
        </p:txBody>
      </p:sp>
      <p:pic>
        <p:nvPicPr>
          <p:cNvPr id="12" name="Google Shape;245;p19"/>
          <p:cNvPicPr preferRelativeResize="0">
            <a:picLocks noGrp="1"/>
          </p:cNvPicPr>
          <p:nvPr/>
        </p:nvPicPr>
        <p:blipFill rotWithShape="1">
          <a:blip r:embed="rId3">
            <a:alphaModFix/>
          </a:blip>
          <a:srcRect/>
          <a:stretch/>
        </p:blipFill>
        <p:spPr>
          <a:xfrm>
            <a:off x="0" y="3359814"/>
            <a:ext cx="6962794" cy="1143008"/>
          </a:xfrm>
          <a:prstGeom prst="rect">
            <a:avLst/>
          </a:prstGeom>
          <a:noFill/>
          <a:ln>
            <a:noFill/>
          </a:ln>
        </p:spPr>
      </p:pic>
      <p:sp>
        <p:nvSpPr>
          <p:cNvPr id="13"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35451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0"/>
          <p:cNvSpPr txBox="1"/>
          <p:nvPr/>
        </p:nvSpPr>
        <p:spPr>
          <a:xfrm>
            <a:off x="204538" y="9525"/>
            <a:ext cx="7725026" cy="1246465"/>
          </a:xfrm>
          <a:prstGeom prst="rect">
            <a:avLst/>
          </a:prstGeom>
          <a:noFill/>
          <a:ln>
            <a:noFill/>
          </a:ln>
        </p:spPr>
        <p:txBody>
          <a:bodyPr spcFirstLastPara="1" wrap="square" lIns="68569" tIns="34275" rIns="68569" bIns="34275" anchor="t" anchorCtr="0">
            <a:spAutoFit/>
          </a:bodyPr>
          <a:lstStyle/>
          <a:p>
            <a:pPr marL="257175" indent="-257175"/>
            <a:r>
              <a:rPr lang="fr-FR" sz="2250" b="1" dirty="0">
                <a:solidFill>
                  <a:srgbClr val="FF0000"/>
                </a:solidFill>
                <a:latin typeface="Times New Roman"/>
                <a:ea typeface="Times New Roman"/>
                <a:cs typeface="Times New Roman"/>
                <a:sym typeface="Times New Roman"/>
              </a:rPr>
              <a:t>7. Taille d’une image :</a:t>
            </a:r>
            <a:endParaRPr sz="1050" dirty="0"/>
          </a:p>
          <a:p>
            <a:pPr marL="257175" indent="-257175" rtl="1"/>
            <a:r>
              <a:rPr lang="fr-FR" sz="1800" b="1" dirty="0">
                <a:solidFill>
                  <a:schemeClr val="dk1"/>
                </a:solidFill>
                <a:latin typeface="Times New Roman"/>
                <a:ea typeface="Times New Roman"/>
                <a:cs typeface="Times New Roman"/>
                <a:sym typeface="Times New Roman"/>
              </a:rPr>
              <a:t>Pour connaître la taille (en octets) d'une image, il suffit de compter le nombre de pixels que contient </a:t>
            </a:r>
            <a:r>
              <a:rPr lang="fr-FR" sz="1800" b="1" dirty="0" smtClean="0">
                <a:solidFill>
                  <a:schemeClr val="dk1"/>
                </a:solidFill>
                <a:latin typeface="Times New Roman"/>
                <a:ea typeface="Times New Roman"/>
                <a:cs typeface="Times New Roman"/>
                <a:sym typeface="Times New Roman"/>
              </a:rPr>
              <a:t>l'image. </a:t>
            </a:r>
            <a:r>
              <a:rPr lang="fr-FR" sz="1800" b="1" dirty="0">
                <a:solidFill>
                  <a:schemeClr val="dk1"/>
                </a:solidFill>
                <a:latin typeface="Times New Roman"/>
                <a:ea typeface="Times New Roman"/>
                <a:cs typeface="Times New Roman"/>
                <a:sym typeface="Times New Roman"/>
              </a:rPr>
              <a:t>La taille de l'image est alors le nombre d'éléments que multiplie la taille (en octets) de chaque élément</a:t>
            </a:r>
            <a:r>
              <a:rPr lang="fr-FR" sz="1350" dirty="0">
                <a:solidFill>
                  <a:schemeClr val="dk1"/>
                </a:solidFill>
              </a:rPr>
              <a:t>.</a:t>
            </a:r>
            <a:endParaRPr sz="1800" b="1" dirty="0">
              <a:solidFill>
                <a:schemeClr val="dk1"/>
              </a:solidFill>
              <a:latin typeface="Times New Roman"/>
              <a:ea typeface="Times New Roman"/>
              <a:cs typeface="Times New Roman"/>
              <a:sym typeface="Times New Roman"/>
            </a:endParaRPr>
          </a:p>
        </p:txBody>
      </p:sp>
      <p:pic>
        <p:nvPicPr>
          <p:cNvPr id="261" name="Google Shape;261;p20"/>
          <p:cNvPicPr preferRelativeResize="0">
            <a:picLocks noGrp="1"/>
          </p:cNvPicPr>
          <p:nvPr>
            <p:ph type="body" idx="1"/>
          </p:nvPr>
        </p:nvPicPr>
        <p:blipFill rotWithShape="1">
          <a:blip r:embed="rId3">
            <a:alphaModFix/>
          </a:blip>
          <a:srcRect/>
          <a:stretch/>
        </p:blipFill>
        <p:spPr>
          <a:xfrm>
            <a:off x="733926" y="1396262"/>
            <a:ext cx="6945627" cy="2215989"/>
          </a:xfrm>
          <a:prstGeom prst="rect">
            <a:avLst/>
          </a:prstGeom>
          <a:noFill/>
          <a:ln>
            <a:noFill/>
          </a:ln>
        </p:spPr>
      </p:pic>
      <p:sp>
        <p:nvSpPr>
          <p:cNvPr id="262" name="Google Shape;262;p20"/>
          <p:cNvSpPr/>
          <p:nvPr/>
        </p:nvSpPr>
        <p:spPr>
          <a:xfrm>
            <a:off x="387056" y="3752523"/>
            <a:ext cx="4768463" cy="692467"/>
          </a:xfrm>
          <a:prstGeom prst="rect">
            <a:avLst/>
          </a:prstGeom>
          <a:noFill/>
          <a:ln>
            <a:noFill/>
          </a:ln>
        </p:spPr>
        <p:txBody>
          <a:bodyPr spcFirstLastPara="1" wrap="square" lIns="68569" tIns="34275" rIns="68569" bIns="34275" anchor="t" anchorCtr="0">
            <a:spAutoFit/>
          </a:bodyPr>
          <a:lstStyle/>
          <a:p>
            <a:pPr marL="257175" indent="-257175"/>
            <a:r>
              <a:rPr lang="fr-FR" sz="2250" b="1" dirty="0">
                <a:solidFill>
                  <a:srgbClr val="FF0000"/>
                </a:solidFill>
                <a:latin typeface="Times New Roman"/>
                <a:ea typeface="Times New Roman"/>
                <a:cs typeface="Times New Roman"/>
                <a:sym typeface="Times New Roman"/>
              </a:rPr>
              <a:t>8. Fichier image :</a:t>
            </a:r>
            <a:endParaRPr sz="1050" dirty="0"/>
          </a:p>
          <a:p>
            <a:pPr marL="257175" indent="-257175">
              <a:buClr>
                <a:schemeClr val="dk1"/>
              </a:buClr>
              <a:buSzPts val="2400"/>
              <a:buFont typeface="Times New Roman"/>
              <a:buChar char="•"/>
            </a:pPr>
            <a:r>
              <a:rPr lang="fr-FR" sz="1800" b="1" dirty="0">
                <a:solidFill>
                  <a:schemeClr val="dk1"/>
                </a:solidFill>
                <a:latin typeface="Times New Roman"/>
                <a:ea typeface="Times New Roman"/>
                <a:cs typeface="Times New Roman"/>
                <a:sym typeface="Times New Roman"/>
              </a:rPr>
              <a:t>Une image est un tableau de pixels</a:t>
            </a:r>
            <a:endParaRPr sz="1050" dirty="0"/>
          </a:p>
        </p:txBody>
      </p:sp>
      <p:pic>
        <p:nvPicPr>
          <p:cNvPr id="263" name="Google Shape;263;p20"/>
          <p:cNvPicPr preferRelativeResize="0"/>
          <p:nvPr/>
        </p:nvPicPr>
        <p:blipFill rotWithShape="1">
          <a:blip r:embed="rId4">
            <a:alphaModFix/>
          </a:blip>
          <a:srcRect/>
          <a:stretch/>
        </p:blipFill>
        <p:spPr>
          <a:xfrm>
            <a:off x="5404225" y="3783592"/>
            <a:ext cx="2596775" cy="1359908"/>
          </a:xfrm>
          <a:prstGeom prst="rect">
            <a:avLst/>
          </a:prstGeom>
          <a:noFill/>
          <a:ln>
            <a:noFill/>
          </a:ln>
        </p:spPr>
      </p:pic>
      <p:sp>
        <p:nvSpPr>
          <p:cNvPr id="6" name="Google Shape;147;p31"/>
          <p:cNvSpPr txBox="1">
            <a:spLocks/>
          </p:cNvSpPr>
          <p:nvPr/>
        </p:nvSpPr>
        <p:spPr>
          <a:xfrm>
            <a:off x="5449824" y="0"/>
            <a:ext cx="3694326" cy="30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2800"/>
            </a:pPr>
            <a:r>
              <a:rPr lang="fr-FR" sz="1200" b="1" smtClean="0">
                <a:latin typeface="Times New Roman"/>
                <a:ea typeface="Times New Roman"/>
                <a:cs typeface="Times New Roman"/>
                <a:sym typeface="Times New Roman"/>
              </a:rPr>
              <a:t>Chapitre 1 : Rappels sur le traitement d’images</a:t>
            </a:r>
            <a:endParaRPr lang="fr-FR" sz="1200" dirty="0"/>
          </a:p>
        </p:txBody>
      </p:sp>
    </p:spTree>
    <p:extLst>
      <p:ext uri="{BB962C8B-B14F-4D97-AF65-F5344CB8AC3E}">
        <p14:creationId xmlns:p14="http://schemas.microsoft.com/office/powerpoint/2010/main" val="3604059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2112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fr"/>
              <a:t>Contenu </a:t>
            </a:r>
            <a:endParaRPr/>
          </a:p>
        </p:txBody>
      </p:sp>
      <p:sp>
        <p:nvSpPr>
          <p:cNvPr id="109" name="Google Shape;109;p26"/>
          <p:cNvSpPr txBox="1">
            <a:spLocks noGrp="1"/>
          </p:cNvSpPr>
          <p:nvPr>
            <p:ph type="body" idx="1"/>
          </p:nvPr>
        </p:nvSpPr>
        <p:spPr>
          <a:xfrm>
            <a:off x="311700" y="783925"/>
            <a:ext cx="8520600" cy="4095900"/>
          </a:xfrm>
          <a:prstGeom prst="rect">
            <a:avLst/>
          </a:prstGeom>
          <a:noFill/>
          <a:ln>
            <a:noFill/>
          </a:ln>
        </p:spPr>
        <p:txBody>
          <a:bodyPr spcFirstLastPara="1" wrap="square" lIns="91425" tIns="91425" rIns="91425" bIns="91425" anchor="t" anchorCtr="0">
            <a:normAutofit fontScale="40000" lnSpcReduction="20000"/>
          </a:bodyPr>
          <a:lstStyle/>
          <a:p>
            <a:pPr marL="457200" lvl="0" indent="-394298" algn="l" rtl="0">
              <a:lnSpc>
                <a:spcPct val="115000"/>
              </a:lnSpc>
              <a:spcBef>
                <a:spcPts val="0"/>
              </a:spcBef>
              <a:spcAft>
                <a:spcPts val="0"/>
              </a:spcAft>
              <a:buClr>
                <a:schemeClr val="dk1"/>
              </a:buClr>
              <a:buSzPct val="100000"/>
              <a:buChar char="●"/>
            </a:pPr>
            <a:r>
              <a:rPr lang="fr" sz="6523">
                <a:solidFill>
                  <a:schemeClr val="dk1"/>
                </a:solidFill>
              </a:rPr>
              <a:t>Système de vision</a:t>
            </a:r>
            <a:endParaRPr sz="6523">
              <a:solidFill>
                <a:schemeClr val="dk1"/>
              </a:solidFill>
            </a:endParaRPr>
          </a:p>
          <a:p>
            <a:pPr marL="457200" lvl="0" indent="-394298" algn="l" rtl="0">
              <a:lnSpc>
                <a:spcPct val="115000"/>
              </a:lnSpc>
              <a:spcBef>
                <a:spcPts val="0"/>
              </a:spcBef>
              <a:spcAft>
                <a:spcPts val="0"/>
              </a:spcAft>
              <a:buClr>
                <a:schemeClr val="dk1"/>
              </a:buClr>
              <a:buSzPct val="100000"/>
              <a:buChar char="●"/>
            </a:pPr>
            <a:r>
              <a:rPr lang="fr" sz="6523">
                <a:solidFill>
                  <a:schemeClr val="dk1"/>
                </a:solidFill>
              </a:rPr>
              <a:t>Filtrage des images</a:t>
            </a:r>
            <a:endParaRPr sz="6523">
              <a:solidFill>
                <a:schemeClr val="dk1"/>
              </a:solidFill>
            </a:endParaRPr>
          </a:p>
          <a:p>
            <a:pPr marL="457200" lvl="0" indent="-394298" algn="l" rtl="0">
              <a:lnSpc>
                <a:spcPct val="115000"/>
              </a:lnSpc>
              <a:spcBef>
                <a:spcPts val="0"/>
              </a:spcBef>
              <a:spcAft>
                <a:spcPts val="0"/>
              </a:spcAft>
              <a:buClr>
                <a:schemeClr val="dk1"/>
              </a:buClr>
              <a:buSzPct val="100000"/>
              <a:buChar char="●"/>
            </a:pPr>
            <a:r>
              <a:rPr lang="fr" sz="6523">
                <a:solidFill>
                  <a:schemeClr val="dk1"/>
                </a:solidFill>
              </a:rPr>
              <a:t>Transformation géométriques</a:t>
            </a:r>
            <a:endParaRPr sz="6523">
              <a:solidFill>
                <a:schemeClr val="dk1"/>
              </a:solidFill>
            </a:endParaRPr>
          </a:p>
          <a:p>
            <a:pPr marL="457200" lvl="0" indent="-394298" algn="l" rtl="0">
              <a:lnSpc>
                <a:spcPct val="115000"/>
              </a:lnSpc>
              <a:spcBef>
                <a:spcPts val="0"/>
              </a:spcBef>
              <a:spcAft>
                <a:spcPts val="0"/>
              </a:spcAft>
              <a:buClr>
                <a:schemeClr val="dk1"/>
              </a:buClr>
              <a:buSzPct val="100000"/>
              <a:buChar char="●"/>
            </a:pPr>
            <a:r>
              <a:rPr lang="fr" sz="6523">
                <a:solidFill>
                  <a:schemeClr val="dk1"/>
                </a:solidFill>
              </a:rPr>
              <a:t>Analyse et traitement par transformation</a:t>
            </a:r>
            <a:endParaRPr sz="6523">
              <a:solidFill>
                <a:schemeClr val="dk1"/>
              </a:solidFill>
            </a:endParaRPr>
          </a:p>
          <a:p>
            <a:pPr marL="457200" lvl="0" indent="-394298" algn="l" rtl="0">
              <a:lnSpc>
                <a:spcPct val="115000"/>
              </a:lnSpc>
              <a:spcBef>
                <a:spcPts val="0"/>
              </a:spcBef>
              <a:spcAft>
                <a:spcPts val="0"/>
              </a:spcAft>
              <a:buClr>
                <a:schemeClr val="dk1"/>
              </a:buClr>
              <a:buSzPct val="100000"/>
              <a:buChar char="●"/>
            </a:pPr>
            <a:r>
              <a:rPr lang="fr" sz="6523">
                <a:solidFill>
                  <a:schemeClr val="dk1"/>
                </a:solidFill>
              </a:rPr>
              <a:t>Segmentation des images</a:t>
            </a:r>
            <a:endParaRPr sz="6523">
              <a:solidFill>
                <a:schemeClr val="dk1"/>
              </a:solidFill>
            </a:endParaRPr>
          </a:p>
          <a:p>
            <a:pPr marL="457200" lvl="0" indent="-394298" algn="l" rtl="0">
              <a:lnSpc>
                <a:spcPct val="115000"/>
              </a:lnSpc>
              <a:spcBef>
                <a:spcPts val="0"/>
              </a:spcBef>
              <a:spcAft>
                <a:spcPts val="0"/>
              </a:spcAft>
              <a:buClr>
                <a:schemeClr val="dk1"/>
              </a:buClr>
              <a:buSzPct val="100000"/>
              <a:buChar char="●"/>
            </a:pPr>
            <a:r>
              <a:rPr lang="fr" sz="6523">
                <a:solidFill>
                  <a:schemeClr val="dk1"/>
                </a:solidFill>
              </a:rPr>
              <a:t>Extraction des paramètres</a:t>
            </a:r>
            <a:endParaRPr sz="6523">
              <a:solidFill>
                <a:schemeClr val="dk1"/>
              </a:solidFill>
            </a:endParaRPr>
          </a:p>
          <a:p>
            <a:pPr marL="457200" lvl="0" indent="-394298" algn="l" rtl="0">
              <a:lnSpc>
                <a:spcPct val="115000"/>
              </a:lnSpc>
              <a:spcBef>
                <a:spcPts val="0"/>
              </a:spcBef>
              <a:spcAft>
                <a:spcPts val="0"/>
              </a:spcAft>
              <a:buClr>
                <a:schemeClr val="dk1"/>
              </a:buClr>
              <a:buSzPct val="100000"/>
              <a:buChar char="●"/>
            </a:pPr>
            <a:r>
              <a:rPr lang="fr" sz="6523">
                <a:solidFill>
                  <a:schemeClr val="dk1"/>
                </a:solidFill>
              </a:rPr>
              <a:t>Classification des images</a:t>
            </a:r>
            <a:endParaRPr sz="6523">
              <a:solidFill>
                <a:schemeClr val="dk1"/>
              </a:solidFill>
            </a:endParaRPr>
          </a:p>
          <a:p>
            <a:pPr marL="457200" lvl="0" indent="-394298" algn="l" rtl="0">
              <a:lnSpc>
                <a:spcPct val="115000"/>
              </a:lnSpc>
              <a:spcBef>
                <a:spcPts val="0"/>
              </a:spcBef>
              <a:spcAft>
                <a:spcPts val="0"/>
              </a:spcAft>
              <a:buClr>
                <a:schemeClr val="dk1"/>
              </a:buClr>
              <a:buSzPct val="100000"/>
              <a:buChar char="●"/>
            </a:pPr>
            <a:r>
              <a:rPr lang="fr" sz="6523">
                <a:solidFill>
                  <a:schemeClr val="dk1"/>
                </a:solidFill>
              </a:rPr>
              <a:t>Suivi de mouvement</a:t>
            </a:r>
            <a:endParaRPr sz="6523">
              <a:solidFill>
                <a:schemeClr val="dk1"/>
              </a:solidFill>
            </a:endParaRPr>
          </a:p>
          <a:p>
            <a:pPr marL="457200" lvl="0" indent="-394298" algn="l" rtl="0">
              <a:lnSpc>
                <a:spcPct val="115000"/>
              </a:lnSpc>
              <a:spcBef>
                <a:spcPts val="0"/>
              </a:spcBef>
              <a:spcAft>
                <a:spcPts val="0"/>
              </a:spcAft>
              <a:buClr>
                <a:schemeClr val="dk1"/>
              </a:buClr>
              <a:buSzPct val="100000"/>
              <a:buChar char="●"/>
            </a:pPr>
            <a:r>
              <a:rPr lang="fr" sz="6523">
                <a:solidFill>
                  <a:schemeClr val="dk1"/>
                </a:solidFill>
              </a:rPr>
              <a:t>Reconnaissance et détection d’objet</a:t>
            </a:r>
            <a:endParaRPr sz="6523">
              <a:solidFill>
                <a:schemeClr val="dk1"/>
              </a:solidFill>
            </a:endParaRPr>
          </a:p>
          <a:p>
            <a:pPr marL="457200" lvl="0" indent="-394298" algn="l" rtl="0">
              <a:lnSpc>
                <a:spcPct val="115000"/>
              </a:lnSpc>
              <a:spcBef>
                <a:spcPts val="0"/>
              </a:spcBef>
              <a:spcAft>
                <a:spcPts val="0"/>
              </a:spcAft>
              <a:buClr>
                <a:schemeClr val="dk1"/>
              </a:buClr>
              <a:buSzPct val="100000"/>
              <a:buChar char="●"/>
            </a:pPr>
            <a:r>
              <a:rPr lang="fr" sz="6523">
                <a:solidFill>
                  <a:schemeClr val="dk1"/>
                </a:solidFill>
              </a:rPr>
              <a:t>Deep Learning pour la vision</a:t>
            </a:r>
            <a:endParaRPr sz="6523">
              <a:solidFill>
                <a:schemeClr val="dk1"/>
              </a:solidFill>
            </a:endParaRPr>
          </a:p>
          <a:p>
            <a:pPr marL="457200" lvl="0" indent="-228600" algn="l" rtl="0">
              <a:lnSpc>
                <a:spcPct val="115000"/>
              </a:lnSpc>
              <a:spcBef>
                <a:spcPts val="0"/>
              </a:spcBef>
              <a:spcAft>
                <a:spcPts val="0"/>
              </a:spcAft>
              <a:buSzPct val="1000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1"/>
          <p:cNvSpPr txBox="1"/>
          <p:nvPr/>
        </p:nvSpPr>
        <p:spPr>
          <a:xfrm>
            <a:off x="193682" y="1549201"/>
            <a:ext cx="6615113" cy="623217"/>
          </a:xfrm>
          <a:prstGeom prst="rect">
            <a:avLst/>
          </a:prstGeom>
          <a:noFill/>
          <a:ln>
            <a:noFill/>
          </a:ln>
        </p:spPr>
        <p:txBody>
          <a:bodyPr spcFirstLastPara="1" wrap="square" lIns="68569" tIns="34275" rIns="68569" bIns="34275" anchor="t" anchorCtr="0">
            <a:spAutoFit/>
          </a:bodyPr>
          <a:lstStyle/>
          <a:p>
            <a:pPr indent="-114300">
              <a:buClr>
                <a:schemeClr val="dk1"/>
              </a:buClr>
              <a:buSzPts val="2400"/>
              <a:buFont typeface="Times New Roman"/>
              <a:buChar char="•"/>
            </a:pPr>
            <a:r>
              <a:rPr lang="fr-FR" sz="1800" b="1" dirty="0">
                <a:solidFill>
                  <a:schemeClr val="dk1"/>
                </a:solidFill>
                <a:latin typeface="Times New Roman"/>
                <a:ea typeface="Times New Roman"/>
                <a:cs typeface="Times New Roman"/>
                <a:sym typeface="Times New Roman"/>
              </a:rPr>
              <a:t> Une image est stockée soit dans un fichier sous la forme de texte, soit dans la mémoire de l'ordinateur sous la forme d'un vecteur :</a:t>
            </a:r>
            <a:endParaRPr sz="1350" dirty="0">
              <a:solidFill>
                <a:schemeClr val="dk1"/>
              </a:solidFill>
            </a:endParaRPr>
          </a:p>
        </p:txBody>
      </p:sp>
      <p:pic>
        <p:nvPicPr>
          <p:cNvPr id="270" name="Google Shape;270;p21"/>
          <p:cNvPicPr preferRelativeResize="0">
            <a:picLocks noGrp="1"/>
          </p:cNvPicPr>
          <p:nvPr>
            <p:ph type="body" idx="2"/>
          </p:nvPr>
        </p:nvPicPr>
        <p:blipFill rotWithShape="1">
          <a:blip r:embed="rId3">
            <a:alphaModFix/>
          </a:blip>
          <a:srcRect/>
          <a:stretch/>
        </p:blipFill>
        <p:spPr>
          <a:xfrm>
            <a:off x="732854" y="2261943"/>
            <a:ext cx="4229291" cy="1135856"/>
          </a:xfrm>
          <a:prstGeom prst="rect">
            <a:avLst/>
          </a:prstGeom>
          <a:noFill/>
          <a:ln>
            <a:noFill/>
          </a:ln>
        </p:spPr>
      </p:pic>
      <p:sp>
        <p:nvSpPr>
          <p:cNvPr id="271" name="Google Shape;271;p21"/>
          <p:cNvSpPr txBox="1"/>
          <p:nvPr/>
        </p:nvSpPr>
        <p:spPr>
          <a:xfrm>
            <a:off x="1389087" y="3563872"/>
            <a:ext cx="3573058" cy="1177215"/>
          </a:xfrm>
          <a:prstGeom prst="rect">
            <a:avLst/>
          </a:prstGeom>
          <a:noFill/>
          <a:ln>
            <a:noFill/>
          </a:ln>
        </p:spPr>
        <p:txBody>
          <a:bodyPr spcFirstLastPara="1" wrap="square" lIns="68569" tIns="34275" rIns="68569" bIns="34275" anchor="t" anchorCtr="0">
            <a:spAutoFit/>
          </a:bodyPr>
          <a:lstStyle/>
          <a:p>
            <a:pPr indent="-114300">
              <a:buClr>
                <a:schemeClr val="dk1"/>
              </a:buClr>
              <a:buSzPts val="2400"/>
              <a:buFont typeface="Times New Roman"/>
              <a:buChar char="•"/>
            </a:pPr>
            <a:r>
              <a:rPr lang="fr-FR" sz="1800" b="1" dirty="0">
                <a:solidFill>
                  <a:schemeClr val="dk1"/>
                </a:solidFill>
                <a:latin typeface="Times New Roman"/>
                <a:ea typeface="Times New Roman"/>
                <a:cs typeface="Times New Roman"/>
                <a:sym typeface="Times New Roman"/>
              </a:rPr>
              <a:t> Les opérations de bases concernant une image sont la lecture (fichier </a:t>
            </a:r>
            <a:r>
              <a:rPr lang="fr-FR" sz="1800" b="1" dirty="0" smtClean="0">
                <a:solidFill>
                  <a:schemeClr val="dk1"/>
                </a:solidFill>
                <a:latin typeface="Times New Roman"/>
                <a:ea typeface="Times New Roman"/>
                <a:cs typeface="Times New Roman"/>
                <a:sym typeface="Wingdings" panose="05000000000000000000" pitchFamily="2" charset="2"/>
              </a:rPr>
              <a:t></a:t>
            </a:r>
            <a:r>
              <a:rPr lang="fr-FR" sz="1800" b="1" dirty="0" smtClean="0">
                <a:solidFill>
                  <a:schemeClr val="dk1"/>
                </a:solidFill>
                <a:latin typeface="Times New Roman"/>
                <a:ea typeface="Times New Roman"/>
                <a:cs typeface="Times New Roman"/>
                <a:sym typeface="Times New Roman"/>
              </a:rPr>
              <a:t> </a:t>
            </a:r>
            <a:r>
              <a:rPr lang="fr-FR" sz="1800" b="1" dirty="0">
                <a:solidFill>
                  <a:schemeClr val="dk1"/>
                </a:solidFill>
                <a:latin typeface="Times New Roman"/>
                <a:ea typeface="Times New Roman"/>
                <a:cs typeface="Times New Roman"/>
                <a:sym typeface="Times New Roman"/>
              </a:rPr>
              <a:t>mémoire) et l'écriture (mémoire </a:t>
            </a:r>
            <a:r>
              <a:rPr lang="fr-FR" sz="1800" b="1" dirty="0" smtClean="0">
                <a:solidFill>
                  <a:schemeClr val="dk1"/>
                </a:solidFill>
                <a:latin typeface="Times New Roman"/>
                <a:ea typeface="Times New Roman"/>
                <a:cs typeface="Times New Roman"/>
                <a:sym typeface="Wingdings" panose="05000000000000000000" pitchFamily="2" charset="2"/>
              </a:rPr>
              <a:t></a:t>
            </a:r>
            <a:r>
              <a:rPr lang="fr-FR" sz="1800" b="1" dirty="0" smtClean="0">
                <a:solidFill>
                  <a:schemeClr val="dk1"/>
                </a:solidFill>
                <a:latin typeface="Times New Roman"/>
                <a:ea typeface="Times New Roman"/>
                <a:cs typeface="Times New Roman"/>
                <a:sym typeface="Times New Roman"/>
              </a:rPr>
              <a:t> </a:t>
            </a:r>
            <a:r>
              <a:rPr lang="fr-FR" sz="1800" b="1" dirty="0">
                <a:solidFill>
                  <a:schemeClr val="dk1"/>
                </a:solidFill>
                <a:latin typeface="Times New Roman"/>
                <a:ea typeface="Times New Roman"/>
                <a:cs typeface="Times New Roman"/>
                <a:sym typeface="Times New Roman"/>
              </a:rPr>
              <a:t>fichier).</a:t>
            </a:r>
            <a:endParaRPr sz="1050" dirty="0"/>
          </a:p>
        </p:txBody>
      </p:sp>
      <p:sp>
        <p:nvSpPr>
          <p:cNvPr id="272" name="Google Shape;272;p21"/>
          <p:cNvSpPr txBox="1"/>
          <p:nvPr/>
        </p:nvSpPr>
        <p:spPr>
          <a:xfrm>
            <a:off x="6303787" y="3379207"/>
            <a:ext cx="2571768" cy="1546547"/>
          </a:xfrm>
          <a:prstGeom prst="rect">
            <a:avLst/>
          </a:prstGeom>
          <a:noFill/>
          <a:ln>
            <a:noFill/>
          </a:ln>
        </p:spPr>
        <p:txBody>
          <a:bodyPr spcFirstLastPara="1" wrap="square" lIns="68569" tIns="34275" rIns="68569" bIns="34275" anchor="t" anchorCtr="0">
            <a:spAutoFit/>
          </a:bodyPr>
          <a:lstStyle/>
          <a:p>
            <a:r>
              <a:rPr lang="fr-FR" sz="2100" dirty="0">
                <a:solidFill>
                  <a:schemeClr val="dk1"/>
                </a:solidFill>
              </a:rPr>
              <a:t>En Matlab</a:t>
            </a:r>
            <a:endParaRPr sz="2100" dirty="0">
              <a:solidFill>
                <a:schemeClr val="dk1"/>
              </a:solidFill>
            </a:endParaRPr>
          </a:p>
          <a:p>
            <a:r>
              <a:rPr lang="fr-FR" sz="1500" b="1" dirty="0">
                <a:solidFill>
                  <a:srgbClr val="262672"/>
                </a:solidFill>
              </a:rPr>
              <a:t>A=</a:t>
            </a:r>
            <a:r>
              <a:rPr lang="fr-FR" sz="1500" b="1" dirty="0" err="1">
                <a:solidFill>
                  <a:srgbClr val="262672"/>
                </a:solidFill>
              </a:rPr>
              <a:t>imread</a:t>
            </a:r>
            <a:r>
              <a:rPr lang="fr-FR" sz="1500" b="1" dirty="0">
                <a:solidFill>
                  <a:srgbClr val="262672"/>
                </a:solidFill>
              </a:rPr>
              <a:t>(‘image.jpg');</a:t>
            </a:r>
            <a:endParaRPr sz="1050" dirty="0"/>
          </a:p>
          <a:p>
            <a:r>
              <a:rPr lang="fr-FR" sz="1500" b="1" dirty="0" err="1">
                <a:solidFill>
                  <a:srgbClr val="262672"/>
                </a:solidFill>
              </a:rPr>
              <a:t>imshow</a:t>
            </a:r>
            <a:r>
              <a:rPr lang="fr-FR" sz="1500" b="1" dirty="0">
                <a:solidFill>
                  <a:srgbClr val="262672"/>
                </a:solidFill>
              </a:rPr>
              <a:t>(A);</a:t>
            </a:r>
            <a:endParaRPr sz="1050" dirty="0"/>
          </a:p>
          <a:p>
            <a:r>
              <a:rPr lang="fr-FR" sz="1500" b="1" dirty="0">
                <a:solidFill>
                  <a:srgbClr val="262672"/>
                </a:solidFill>
              </a:rPr>
              <a:t>[N,M,K]=size(A);</a:t>
            </a:r>
            <a:endParaRPr sz="1050" dirty="0"/>
          </a:p>
          <a:p>
            <a:r>
              <a:rPr lang="fr-FR" sz="1500" b="1" dirty="0" err="1">
                <a:solidFill>
                  <a:srgbClr val="262672"/>
                </a:solidFill>
              </a:rPr>
              <a:t>disp</a:t>
            </a:r>
            <a:r>
              <a:rPr lang="fr-FR" sz="1500" b="1" dirty="0">
                <a:solidFill>
                  <a:srgbClr val="262672"/>
                </a:solidFill>
              </a:rPr>
              <a:t>(N);</a:t>
            </a:r>
            <a:r>
              <a:rPr lang="fr-FR" sz="1500" b="1" dirty="0" err="1">
                <a:solidFill>
                  <a:srgbClr val="262672"/>
                </a:solidFill>
              </a:rPr>
              <a:t>disp</a:t>
            </a:r>
            <a:r>
              <a:rPr lang="fr-FR" sz="1500" b="1" dirty="0">
                <a:solidFill>
                  <a:srgbClr val="262672"/>
                </a:solidFill>
              </a:rPr>
              <a:t>(M);</a:t>
            </a:r>
            <a:r>
              <a:rPr lang="fr-FR" sz="1500" b="1" dirty="0" err="1">
                <a:solidFill>
                  <a:srgbClr val="262672"/>
                </a:solidFill>
              </a:rPr>
              <a:t>disp</a:t>
            </a:r>
            <a:r>
              <a:rPr lang="fr-FR" sz="1500" b="1" dirty="0">
                <a:solidFill>
                  <a:srgbClr val="262672"/>
                </a:solidFill>
              </a:rPr>
              <a:t>(K);</a:t>
            </a:r>
            <a:endParaRPr sz="1050" dirty="0"/>
          </a:p>
          <a:p>
            <a:r>
              <a:rPr lang="fr-FR" sz="1500" b="1" dirty="0" err="1">
                <a:solidFill>
                  <a:srgbClr val="262672"/>
                </a:solidFill>
              </a:rPr>
              <a:t>imwrite</a:t>
            </a:r>
            <a:r>
              <a:rPr lang="fr-FR" sz="1500" b="1" dirty="0">
                <a:solidFill>
                  <a:srgbClr val="262672"/>
                </a:solidFill>
              </a:rPr>
              <a:t>(A,‘</a:t>
            </a:r>
            <a:r>
              <a:rPr lang="fr-FR" sz="1500" b="1" dirty="0" err="1">
                <a:solidFill>
                  <a:srgbClr val="262672"/>
                </a:solidFill>
              </a:rPr>
              <a:t>image.tif</a:t>
            </a:r>
            <a:r>
              <a:rPr lang="fr-FR" sz="1500" b="1" dirty="0">
                <a:solidFill>
                  <a:srgbClr val="262672"/>
                </a:solidFill>
              </a:rPr>
              <a:t>'); </a:t>
            </a:r>
            <a:endParaRPr sz="1050" dirty="0"/>
          </a:p>
        </p:txBody>
      </p:sp>
      <p:sp>
        <p:nvSpPr>
          <p:cNvPr id="7"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
        <p:nvSpPr>
          <p:cNvPr id="8" name="Google Shape;262;p20"/>
          <p:cNvSpPr/>
          <p:nvPr/>
        </p:nvSpPr>
        <p:spPr>
          <a:xfrm>
            <a:off x="193682" y="48869"/>
            <a:ext cx="4768463" cy="692467"/>
          </a:xfrm>
          <a:prstGeom prst="rect">
            <a:avLst/>
          </a:prstGeom>
          <a:noFill/>
          <a:ln>
            <a:noFill/>
          </a:ln>
        </p:spPr>
        <p:txBody>
          <a:bodyPr spcFirstLastPara="1" wrap="square" lIns="68569" tIns="34275" rIns="68569" bIns="34275" anchor="t" anchorCtr="0">
            <a:spAutoFit/>
          </a:bodyPr>
          <a:lstStyle/>
          <a:p>
            <a:pPr marL="257175" indent="-257175"/>
            <a:r>
              <a:rPr lang="fr-FR" sz="2250" b="1" dirty="0">
                <a:solidFill>
                  <a:srgbClr val="FF0000"/>
                </a:solidFill>
                <a:latin typeface="Times New Roman"/>
                <a:ea typeface="Times New Roman"/>
                <a:cs typeface="Times New Roman"/>
                <a:sym typeface="Times New Roman"/>
              </a:rPr>
              <a:t>8. Fichier image :</a:t>
            </a:r>
            <a:endParaRPr sz="1050" dirty="0"/>
          </a:p>
          <a:p>
            <a:pPr marL="257175" indent="-257175">
              <a:buClr>
                <a:schemeClr val="dk1"/>
              </a:buClr>
              <a:buSzPts val="2400"/>
              <a:buFont typeface="Times New Roman"/>
              <a:buChar char="•"/>
            </a:pPr>
            <a:r>
              <a:rPr lang="fr-FR" sz="1800" b="1" dirty="0">
                <a:solidFill>
                  <a:schemeClr val="dk1"/>
                </a:solidFill>
                <a:latin typeface="Times New Roman"/>
                <a:ea typeface="Times New Roman"/>
                <a:cs typeface="Times New Roman"/>
                <a:sym typeface="Times New Roman"/>
              </a:rPr>
              <a:t>Une image est un tableau de pixels</a:t>
            </a:r>
            <a:endParaRPr sz="1050" dirty="0"/>
          </a:p>
        </p:txBody>
      </p:sp>
      <p:pic>
        <p:nvPicPr>
          <p:cNvPr id="9" name="Google Shape;263;p20"/>
          <p:cNvPicPr preferRelativeResize="0"/>
          <p:nvPr/>
        </p:nvPicPr>
        <p:blipFill rotWithShape="1">
          <a:blip r:embed="rId4">
            <a:alphaModFix/>
          </a:blip>
          <a:srcRect/>
          <a:stretch/>
        </p:blipFill>
        <p:spPr>
          <a:xfrm>
            <a:off x="6303787" y="306900"/>
            <a:ext cx="2596775" cy="1359908"/>
          </a:xfrm>
          <a:prstGeom prst="rect">
            <a:avLst/>
          </a:prstGeom>
          <a:noFill/>
          <a:ln>
            <a:noFill/>
          </a:ln>
        </p:spPr>
      </p:pic>
    </p:spTree>
    <p:extLst>
      <p:ext uri="{BB962C8B-B14F-4D97-AF65-F5344CB8AC3E}">
        <p14:creationId xmlns:p14="http://schemas.microsoft.com/office/powerpoint/2010/main" val="3767982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2"/>
          <p:cNvSpPr txBox="1"/>
          <p:nvPr/>
        </p:nvSpPr>
        <p:spPr>
          <a:xfrm>
            <a:off x="457200" y="421670"/>
            <a:ext cx="6481763" cy="1528080"/>
          </a:xfrm>
          <a:prstGeom prst="rect">
            <a:avLst/>
          </a:prstGeom>
          <a:noFill/>
          <a:ln>
            <a:noFill/>
          </a:ln>
        </p:spPr>
        <p:txBody>
          <a:bodyPr spcFirstLastPara="1" wrap="square" lIns="68569" tIns="34275" rIns="68569" bIns="34275" anchor="t" anchorCtr="0">
            <a:spAutoFit/>
          </a:bodyPr>
          <a:lstStyle/>
          <a:p>
            <a:pPr indent="-85725">
              <a:buClr>
                <a:schemeClr val="dk1"/>
              </a:buClr>
              <a:buSzPts val="1800"/>
              <a:buFont typeface="Arial"/>
              <a:buChar char="•"/>
            </a:pPr>
            <a:r>
              <a:rPr lang="fr-FR" sz="1350" dirty="0">
                <a:solidFill>
                  <a:schemeClr val="dk1"/>
                </a:solidFill>
              </a:rPr>
              <a:t> </a:t>
            </a:r>
            <a:r>
              <a:rPr lang="fr-FR" sz="1800" b="1" dirty="0">
                <a:solidFill>
                  <a:schemeClr val="dk1"/>
                </a:solidFill>
                <a:latin typeface="Times New Roman"/>
                <a:ea typeface="Times New Roman"/>
                <a:cs typeface="Times New Roman"/>
                <a:sym typeface="Times New Roman"/>
              </a:rPr>
              <a:t>Les informations nécessaires à la manipulation d'une image sont :</a:t>
            </a:r>
            <a:endParaRPr sz="1050" dirty="0"/>
          </a:p>
          <a:p>
            <a:pPr>
              <a:lnSpc>
                <a:spcPct val="40000"/>
              </a:lnSpc>
              <a:spcBef>
                <a:spcPts val="900"/>
              </a:spcBef>
            </a:pPr>
            <a:r>
              <a:rPr lang="fr-FR" sz="1800" b="1" dirty="0">
                <a:solidFill>
                  <a:schemeClr val="dk1"/>
                </a:solidFill>
                <a:latin typeface="Times New Roman"/>
                <a:ea typeface="Times New Roman"/>
                <a:cs typeface="Times New Roman"/>
                <a:sym typeface="Times New Roman"/>
              </a:rPr>
              <a:t>   - nombre de lignes,</a:t>
            </a:r>
            <a:endParaRPr sz="1050" dirty="0"/>
          </a:p>
          <a:p>
            <a:pPr>
              <a:lnSpc>
                <a:spcPct val="40000"/>
              </a:lnSpc>
              <a:spcBef>
                <a:spcPts val="900"/>
              </a:spcBef>
            </a:pPr>
            <a:r>
              <a:rPr lang="fr-FR" sz="1800" b="1" dirty="0">
                <a:solidFill>
                  <a:schemeClr val="dk1"/>
                </a:solidFill>
                <a:latin typeface="Times New Roman"/>
                <a:ea typeface="Times New Roman"/>
                <a:cs typeface="Times New Roman"/>
                <a:sym typeface="Times New Roman"/>
              </a:rPr>
              <a:t>   - nombre de colonnes,</a:t>
            </a:r>
            <a:endParaRPr sz="1050" dirty="0"/>
          </a:p>
          <a:p>
            <a:pPr>
              <a:lnSpc>
                <a:spcPct val="40000"/>
              </a:lnSpc>
              <a:spcBef>
                <a:spcPts val="900"/>
              </a:spcBef>
            </a:pPr>
            <a:r>
              <a:rPr lang="fr-FR" sz="1800" b="1" dirty="0">
                <a:solidFill>
                  <a:schemeClr val="dk1"/>
                </a:solidFill>
                <a:latin typeface="Times New Roman"/>
                <a:ea typeface="Times New Roman"/>
                <a:cs typeface="Times New Roman"/>
                <a:sym typeface="Times New Roman"/>
              </a:rPr>
              <a:t>   - format des pixels (bit, niveaux de gris, niveaux de couleurs),</a:t>
            </a:r>
            <a:endParaRPr sz="1050" dirty="0"/>
          </a:p>
          <a:p>
            <a:pPr>
              <a:lnSpc>
                <a:spcPct val="40000"/>
              </a:lnSpc>
              <a:spcBef>
                <a:spcPts val="900"/>
              </a:spcBef>
            </a:pPr>
            <a:r>
              <a:rPr lang="fr-FR" sz="1800" b="1" dirty="0">
                <a:solidFill>
                  <a:schemeClr val="dk1"/>
                </a:solidFill>
                <a:latin typeface="Times New Roman"/>
                <a:ea typeface="Times New Roman"/>
                <a:cs typeface="Times New Roman"/>
                <a:sym typeface="Times New Roman"/>
              </a:rPr>
              <a:t>   - compression éventuelle.</a:t>
            </a:r>
            <a:endParaRPr sz="1050" dirty="0"/>
          </a:p>
        </p:txBody>
      </p:sp>
      <p:sp>
        <p:nvSpPr>
          <p:cNvPr id="280" name="Google Shape;280;p22"/>
          <p:cNvSpPr txBox="1"/>
          <p:nvPr/>
        </p:nvSpPr>
        <p:spPr>
          <a:xfrm>
            <a:off x="457200" y="2128273"/>
            <a:ext cx="7543800" cy="2859727"/>
          </a:xfrm>
          <a:prstGeom prst="rect">
            <a:avLst/>
          </a:prstGeom>
          <a:noFill/>
          <a:ln>
            <a:noFill/>
          </a:ln>
        </p:spPr>
        <p:txBody>
          <a:bodyPr spcFirstLastPara="1" wrap="square" lIns="68569" tIns="34275" rIns="68569" bIns="34275" anchor="t" anchorCtr="0">
            <a:spAutoFit/>
          </a:bodyPr>
          <a:lstStyle/>
          <a:p>
            <a:pPr indent="-114300">
              <a:buClr>
                <a:schemeClr val="dk1"/>
              </a:buClr>
              <a:buSzPts val="2400"/>
              <a:buFont typeface="Times New Roman"/>
              <a:buChar char="•"/>
            </a:pPr>
            <a:r>
              <a:rPr lang="fr-FR" sz="1800" b="1" dirty="0">
                <a:solidFill>
                  <a:schemeClr val="dk1"/>
                </a:solidFill>
                <a:latin typeface="Times New Roman"/>
                <a:ea typeface="Times New Roman"/>
                <a:cs typeface="Times New Roman"/>
                <a:sym typeface="Times New Roman"/>
              </a:rPr>
              <a:t> Il existe une multitude de formats de fichiers permettant de stocker ces informations :</a:t>
            </a:r>
            <a:endParaRPr sz="1050" dirty="0"/>
          </a:p>
          <a:p>
            <a:r>
              <a:rPr lang="fr-FR" sz="1800" b="1" u="sng" dirty="0">
                <a:solidFill>
                  <a:schemeClr val="accent2"/>
                </a:solidFill>
                <a:latin typeface="Times New Roman"/>
                <a:ea typeface="Times New Roman"/>
                <a:cs typeface="Times New Roman"/>
                <a:sym typeface="Times New Roman"/>
              </a:rPr>
              <a:t>1) Les formats simples</a:t>
            </a:r>
            <a:r>
              <a:rPr lang="fr-FR" sz="1800" b="1" u="sng" dirty="0">
                <a:solidFill>
                  <a:schemeClr val="dk1"/>
                </a:solidFill>
                <a:latin typeface="Times New Roman"/>
                <a:ea typeface="Times New Roman"/>
                <a:cs typeface="Times New Roman"/>
                <a:sym typeface="Times New Roman"/>
              </a:rPr>
              <a:t> </a:t>
            </a:r>
            <a:r>
              <a:rPr lang="fr-FR" sz="1800" b="1" dirty="0">
                <a:solidFill>
                  <a:schemeClr val="dk1"/>
                </a:solidFill>
                <a:latin typeface="Times New Roman"/>
                <a:ea typeface="Times New Roman"/>
                <a:cs typeface="Times New Roman"/>
                <a:sym typeface="Times New Roman"/>
              </a:rPr>
              <a:t>: c’est un fichier texte comportant un entête contenant les dimensions de l'image et le format des pixels. Par exemple, les formats : </a:t>
            </a:r>
            <a:endParaRPr sz="1050" dirty="0"/>
          </a:p>
          <a:p>
            <a:r>
              <a:rPr lang="fr-FR" sz="1800" b="1" dirty="0">
                <a:solidFill>
                  <a:srgbClr val="FF0000"/>
                </a:solidFill>
                <a:latin typeface="Times New Roman"/>
                <a:ea typeface="Times New Roman"/>
                <a:cs typeface="Times New Roman"/>
                <a:sym typeface="Times New Roman"/>
              </a:rPr>
              <a:t>PBM</a:t>
            </a:r>
            <a:r>
              <a:rPr lang="fr-FR" sz="1800" b="1" dirty="0">
                <a:solidFill>
                  <a:schemeClr val="dk1"/>
                </a:solidFill>
                <a:latin typeface="Times New Roman"/>
                <a:ea typeface="Times New Roman"/>
                <a:cs typeface="Times New Roman"/>
                <a:sym typeface="Times New Roman"/>
              </a:rPr>
              <a:t> (portable bitmap), </a:t>
            </a:r>
            <a:endParaRPr sz="1050" dirty="0"/>
          </a:p>
          <a:p>
            <a:r>
              <a:rPr lang="fr-FR" sz="1800" b="1" dirty="0">
                <a:solidFill>
                  <a:srgbClr val="FF0000"/>
                </a:solidFill>
                <a:latin typeface="Times New Roman"/>
                <a:ea typeface="Times New Roman"/>
                <a:cs typeface="Times New Roman"/>
                <a:sym typeface="Times New Roman"/>
              </a:rPr>
              <a:t>PGM</a:t>
            </a:r>
            <a:r>
              <a:rPr lang="fr-FR" sz="1800" b="1" dirty="0">
                <a:solidFill>
                  <a:schemeClr val="dk1"/>
                </a:solidFill>
                <a:latin typeface="Times New Roman"/>
                <a:ea typeface="Times New Roman"/>
                <a:cs typeface="Times New Roman"/>
                <a:sym typeface="Times New Roman"/>
              </a:rPr>
              <a:t> (portable </a:t>
            </a:r>
            <a:r>
              <a:rPr lang="fr-FR" sz="1800" b="1" dirty="0" err="1">
                <a:solidFill>
                  <a:schemeClr val="dk1"/>
                </a:solidFill>
                <a:latin typeface="Times New Roman"/>
                <a:ea typeface="Times New Roman"/>
                <a:cs typeface="Times New Roman"/>
                <a:sym typeface="Times New Roman"/>
              </a:rPr>
              <a:t>grayscale</a:t>
            </a:r>
            <a:r>
              <a:rPr lang="fr-FR" sz="1800" b="1" dirty="0">
                <a:solidFill>
                  <a:schemeClr val="dk1"/>
                </a:solidFill>
                <a:latin typeface="Times New Roman"/>
                <a:ea typeface="Times New Roman"/>
                <a:cs typeface="Times New Roman"/>
                <a:sym typeface="Times New Roman"/>
              </a:rPr>
              <a:t> </a:t>
            </a:r>
            <a:r>
              <a:rPr lang="fr-FR" sz="1800" b="1" dirty="0" err="1">
                <a:solidFill>
                  <a:schemeClr val="dk1"/>
                </a:solidFill>
                <a:latin typeface="Times New Roman"/>
                <a:ea typeface="Times New Roman"/>
                <a:cs typeface="Times New Roman"/>
                <a:sym typeface="Times New Roman"/>
              </a:rPr>
              <a:t>map</a:t>
            </a:r>
            <a:r>
              <a:rPr lang="fr-FR" sz="1800" b="1" dirty="0">
                <a:solidFill>
                  <a:schemeClr val="dk1"/>
                </a:solidFill>
                <a:latin typeface="Times New Roman"/>
                <a:ea typeface="Times New Roman"/>
                <a:cs typeface="Times New Roman"/>
                <a:sym typeface="Times New Roman"/>
              </a:rPr>
              <a:t>)</a:t>
            </a:r>
            <a:endParaRPr sz="1050" dirty="0"/>
          </a:p>
          <a:p>
            <a:r>
              <a:rPr lang="fr-FR" sz="1800" b="1" dirty="0">
                <a:solidFill>
                  <a:srgbClr val="FF0000"/>
                </a:solidFill>
                <a:latin typeface="Times New Roman"/>
                <a:ea typeface="Times New Roman"/>
                <a:cs typeface="Times New Roman"/>
                <a:sym typeface="Times New Roman"/>
              </a:rPr>
              <a:t>PPM</a:t>
            </a:r>
            <a:r>
              <a:rPr lang="fr-FR" sz="1800" b="1" dirty="0">
                <a:solidFill>
                  <a:schemeClr val="dk1"/>
                </a:solidFill>
                <a:latin typeface="Times New Roman"/>
                <a:ea typeface="Times New Roman"/>
                <a:cs typeface="Times New Roman"/>
                <a:sym typeface="Times New Roman"/>
              </a:rPr>
              <a:t> (portable </a:t>
            </a:r>
            <a:r>
              <a:rPr lang="fr-FR" sz="1800" b="1" dirty="0" err="1">
                <a:solidFill>
                  <a:schemeClr val="dk1"/>
                </a:solidFill>
                <a:latin typeface="Times New Roman"/>
                <a:ea typeface="Times New Roman"/>
                <a:cs typeface="Times New Roman"/>
                <a:sym typeface="Times New Roman"/>
              </a:rPr>
              <a:t>pixmap</a:t>
            </a:r>
            <a:r>
              <a:rPr lang="fr-FR" sz="1800" b="1" dirty="0">
                <a:solidFill>
                  <a:schemeClr val="dk1"/>
                </a:solidFill>
                <a:latin typeface="Times New Roman"/>
                <a:ea typeface="Times New Roman"/>
                <a:cs typeface="Times New Roman"/>
                <a:sym typeface="Times New Roman"/>
              </a:rPr>
              <a:t>). </a:t>
            </a:r>
            <a:endParaRPr sz="1050" dirty="0"/>
          </a:p>
          <a:p>
            <a:r>
              <a:rPr lang="fr-FR" sz="1800" b="1" dirty="0">
                <a:solidFill>
                  <a:schemeClr val="dk1"/>
                </a:solidFill>
                <a:latin typeface="Times New Roman"/>
                <a:ea typeface="Times New Roman"/>
                <a:cs typeface="Times New Roman"/>
                <a:sym typeface="Times New Roman"/>
              </a:rPr>
              <a:t>Les fichiers correspondants sont constitués des éléments suivants :</a:t>
            </a:r>
            <a:endParaRPr sz="1050" dirty="0"/>
          </a:p>
          <a:p>
            <a:pPr>
              <a:spcBef>
                <a:spcPts val="675"/>
              </a:spcBef>
            </a:pPr>
            <a:endParaRPr sz="1350" dirty="0">
              <a:solidFill>
                <a:schemeClr val="dk1"/>
              </a:solidFill>
            </a:endParaRPr>
          </a:p>
        </p:txBody>
      </p:sp>
      <p:sp>
        <p:nvSpPr>
          <p:cNvPr id="4"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284474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3"/>
          <p:cNvSpPr txBox="1"/>
          <p:nvPr/>
        </p:nvSpPr>
        <p:spPr>
          <a:xfrm>
            <a:off x="1045894" y="306900"/>
            <a:ext cx="6711426" cy="2977708"/>
          </a:xfrm>
          <a:prstGeom prst="rect">
            <a:avLst/>
          </a:prstGeom>
          <a:noFill/>
          <a:ln>
            <a:noFill/>
          </a:ln>
        </p:spPr>
        <p:txBody>
          <a:bodyPr spcFirstLastPara="1" wrap="square" lIns="68569" tIns="34275" rIns="68569" bIns="34275" anchor="t" anchorCtr="0">
            <a:spAutoFit/>
          </a:bodyPr>
          <a:lstStyle/>
          <a:p>
            <a:pPr marL="342900" indent="-342900">
              <a:buClr>
                <a:schemeClr val="dk1"/>
              </a:buClr>
              <a:buSzPts val="2400"/>
              <a:buFont typeface="+mj-lt"/>
              <a:buAutoNum type="arabicPeriod"/>
            </a:pPr>
            <a:r>
              <a:rPr lang="fr-FR" sz="1800" b="1" dirty="0">
                <a:solidFill>
                  <a:schemeClr val="dk1"/>
                </a:solidFill>
                <a:latin typeface="Times New Roman"/>
                <a:ea typeface="Times New Roman"/>
                <a:cs typeface="Times New Roman"/>
                <a:sym typeface="Times New Roman"/>
              </a:rPr>
              <a:t>Un "nombre magique" pour identifier les type du fichier : P1 ou P4 pour PBM, P2 ou P5 pour PGM et P3 ou P6 pour PPM.</a:t>
            </a:r>
            <a:endParaRPr sz="1050" dirty="0"/>
          </a:p>
          <a:p>
            <a:pPr marL="257175" indent="-257175">
              <a:buFont typeface="+mj-lt"/>
              <a:buAutoNum type="arabicPeriod"/>
            </a:pPr>
            <a:endParaRPr sz="900" b="1" dirty="0">
              <a:solidFill>
                <a:schemeClr val="dk1"/>
              </a:solidFill>
              <a:latin typeface="Times New Roman"/>
              <a:ea typeface="Times New Roman"/>
              <a:cs typeface="Times New Roman"/>
              <a:sym typeface="Times New Roman"/>
            </a:endParaRPr>
          </a:p>
          <a:p>
            <a:pPr marL="342900" indent="-342900">
              <a:buClr>
                <a:schemeClr val="accent2"/>
              </a:buClr>
              <a:buSzPts val="2400"/>
              <a:buFont typeface="+mj-lt"/>
              <a:buAutoNum type="arabicPeriod"/>
            </a:pPr>
            <a:r>
              <a:rPr lang="fr-FR" sz="1800" b="1" dirty="0">
                <a:solidFill>
                  <a:schemeClr val="accent2"/>
                </a:solidFill>
                <a:latin typeface="Times New Roman"/>
                <a:ea typeface="Times New Roman"/>
                <a:cs typeface="Times New Roman"/>
                <a:sym typeface="Times New Roman"/>
              </a:rPr>
              <a:t>Un caractère d'espacement (blanc, </a:t>
            </a:r>
            <a:r>
              <a:rPr lang="fr-FR" sz="1800" b="1" dirty="0" err="1">
                <a:solidFill>
                  <a:schemeClr val="accent2"/>
                </a:solidFill>
                <a:latin typeface="Times New Roman"/>
                <a:ea typeface="Times New Roman"/>
                <a:cs typeface="Times New Roman"/>
                <a:sym typeface="Times New Roman"/>
              </a:rPr>
              <a:t>TABs</a:t>
            </a:r>
            <a:r>
              <a:rPr lang="fr-FR" sz="1800" b="1" dirty="0">
                <a:solidFill>
                  <a:schemeClr val="accent2"/>
                </a:solidFill>
                <a:latin typeface="Times New Roman"/>
                <a:ea typeface="Times New Roman"/>
                <a:cs typeface="Times New Roman"/>
                <a:sym typeface="Times New Roman"/>
              </a:rPr>
              <a:t>).</a:t>
            </a:r>
            <a:endParaRPr sz="1050" dirty="0"/>
          </a:p>
          <a:p>
            <a:pPr marL="257175" indent="-257175">
              <a:buFont typeface="+mj-lt"/>
              <a:buAutoNum type="arabicPeriod"/>
            </a:pPr>
            <a:endParaRPr sz="900" b="1" dirty="0">
              <a:solidFill>
                <a:schemeClr val="dk1"/>
              </a:solidFill>
              <a:latin typeface="Times New Roman"/>
              <a:ea typeface="Times New Roman"/>
              <a:cs typeface="Times New Roman"/>
              <a:sym typeface="Times New Roman"/>
            </a:endParaRPr>
          </a:p>
          <a:p>
            <a:pPr marL="342900" indent="-342900">
              <a:buFont typeface="+mj-lt"/>
              <a:buAutoNum type="arabicPeriod"/>
            </a:pPr>
            <a:r>
              <a:rPr lang="fr-FR" sz="1800" b="1" dirty="0" smtClean="0">
                <a:solidFill>
                  <a:schemeClr val="dk1"/>
                </a:solidFill>
                <a:latin typeface="Times New Roman"/>
                <a:ea typeface="Times New Roman"/>
                <a:cs typeface="Times New Roman"/>
                <a:sym typeface="Times New Roman"/>
              </a:rPr>
              <a:t>La </a:t>
            </a:r>
            <a:r>
              <a:rPr lang="fr-FR" sz="1800" b="1" dirty="0">
                <a:solidFill>
                  <a:schemeClr val="dk1"/>
                </a:solidFill>
                <a:latin typeface="Times New Roman"/>
                <a:ea typeface="Times New Roman"/>
                <a:cs typeface="Times New Roman"/>
                <a:sym typeface="Times New Roman"/>
              </a:rPr>
              <a:t>largeur de l'image (valeur décimale, codée en ASCII) suivie</a:t>
            </a:r>
            <a:endParaRPr sz="1050" dirty="0"/>
          </a:p>
          <a:p>
            <a:r>
              <a:rPr lang="fr-FR" sz="1800" b="1" dirty="0">
                <a:solidFill>
                  <a:schemeClr val="dk1"/>
                </a:solidFill>
                <a:latin typeface="Times New Roman"/>
                <a:ea typeface="Times New Roman"/>
                <a:cs typeface="Times New Roman"/>
                <a:sym typeface="Times New Roman"/>
              </a:rPr>
              <a:t>d'un caractère d'espacement, la longueur de l'image suivie d'un caractère d'espacement.</a:t>
            </a:r>
            <a:endParaRPr sz="1050" dirty="0"/>
          </a:p>
          <a:p>
            <a:pPr marL="257175" indent="-257175"/>
            <a:endParaRPr sz="900" b="1" dirty="0">
              <a:solidFill>
                <a:schemeClr val="dk1"/>
              </a:solidFill>
              <a:latin typeface="Times New Roman"/>
              <a:ea typeface="Times New Roman"/>
              <a:cs typeface="Times New Roman"/>
              <a:sym typeface="Times New Roman"/>
            </a:endParaRPr>
          </a:p>
          <a:p>
            <a:pPr marL="257175" indent="-257175"/>
            <a:r>
              <a:rPr lang="fr-FR" sz="1800" b="1" dirty="0">
                <a:solidFill>
                  <a:schemeClr val="dk1"/>
                </a:solidFill>
                <a:latin typeface="Times New Roman"/>
                <a:ea typeface="Times New Roman"/>
                <a:cs typeface="Times New Roman"/>
                <a:sym typeface="Times New Roman"/>
              </a:rPr>
              <a:t>4. </a:t>
            </a:r>
            <a:r>
              <a:rPr lang="fr-FR" sz="1800" b="1" dirty="0">
                <a:solidFill>
                  <a:schemeClr val="accent2"/>
                </a:solidFill>
                <a:latin typeface="Times New Roman"/>
                <a:ea typeface="Times New Roman"/>
                <a:cs typeface="Times New Roman"/>
                <a:sym typeface="Times New Roman"/>
              </a:rPr>
              <a:t>Uniquement pour PGM et PPM : l'intensité maximum (valeur</a:t>
            </a:r>
            <a:endParaRPr sz="1050" dirty="0"/>
          </a:p>
          <a:p>
            <a:pPr marL="257175" indent="-257175"/>
            <a:r>
              <a:rPr lang="fr-FR" sz="1800" b="1" dirty="0">
                <a:solidFill>
                  <a:schemeClr val="accent2"/>
                </a:solidFill>
                <a:latin typeface="Times New Roman"/>
                <a:ea typeface="Times New Roman"/>
                <a:cs typeface="Times New Roman"/>
                <a:sym typeface="Times New Roman"/>
              </a:rPr>
              <a:t>décimale comprise entre 0 et 255, codée en ASCII) suivie d'un</a:t>
            </a:r>
            <a:endParaRPr sz="1050" dirty="0"/>
          </a:p>
          <a:p>
            <a:pPr marL="257175" indent="-257175"/>
            <a:r>
              <a:rPr lang="fr-FR" sz="1800" b="1" dirty="0">
                <a:solidFill>
                  <a:schemeClr val="accent2"/>
                </a:solidFill>
                <a:latin typeface="Times New Roman"/>
                <a:ea typeface="Times New Roman"/>
                <a:cs typeface="Times New Roman"/>
                <a:sym typeface="Times New Roman"/>
              </a:rPr>
              <a:t>caractère d'espacement.</a:t>
            </a:r>
            <a:endParaRPr sz="1800" b="1" dirty="0">
              <a:solidFill>
                <a:schemeClr val="dk1"/>
              </a:solidFill>
              <a:latin typeface="Times New Roman"/>
              <a:ea typeface="Times New Roman"/>
              <a:cs typeface="Times New Roman"/>
              <a:sym typeface="Times New Roman"/>
            </a:endParaRPr>
          </a:p>
        </p:txBody>
      </p:sp>
      <p:pic>
        <p:nvPicPr>
          <p:cNvPr id="252" name="Google Shape;252;p23"/>
          <p:cNvPicPr preferRelativeResize="0">
            <a:picLocks noGrp="1"/>
          </p:cNvPicPr>
          <p:nvPr>
            <p:ph type="body" idx="3"/>
          </p:nvPr>
        </p:nvPicPr>
        <p:blipFill rotWithShape="1">
          <a:blip r:embed="rId3">
            <a:alphaModFix/>
          </a:blip>
          <a:srcRect/>
          <a:stretch/>
        </p:blipFill>
        <p:spPr>
          <a:xfrm>
            <a:off x="4559968" y="3340895"/>
            <a:ext cx="2917031" cy="1746647"/>
          </a:xfrm>
          <a:prstGeom prst="rect">
            <a:avLst/>
          </a:prstGeom>
          <a:noFill/>
          <a:ln>
            <a:noFill/>
          </a:ln>
        </p:spPr>
      </p:pic>
      <p:pic>
        <p:nvPicPr>
          <p:cNvPr id="253" name="Google Shape;253;p23"/>
          <p:cNvPicPr preferRelativeResize="0">
            <a:picLocks noGrp="1"/>
          </p:cNvPicPr>
          <p:nvPr>
            <p:ph type="body" idx="1"/>
          </p:nvPr>
        </p:nvPicPr>
        <p:blipFill rotWithShape="1">
          <a:blip r:embed="rId4">
            <a:alphaModFix/>
          </a:blip>
          <a:srcRect/>
          <a:stretch/>
        </p:blipFill>
        <p:spPr>
          <a:xfrm>
            <a:off x="1277542" y="3823224"/>
            <a:ext cx="2808684" cy="1247775"/>
          </a:xfrm>
          <a:prstGeom prst="rect">
            <a:avLst/>
          </a:prstGeom>
          <a:noFill/>
          <a:ln>
            <a:noFill/>
          </a:ln>
        </p:spPr>
      </p:pic>
      <p:pic>
        <p:nvPicPr>
          <p:cNvPr id="254" name="Google Shape;254;p23"/>
          <p:cNvPicPr preferRelativeResize="0">
            <a:picLocks noGrp="1"/>
          </p:cNvPicPr>
          <p:nvPr>
            <p:ph type="body" idx="2"/>
          </p:nvPr>
        </p:nvPicPr>
        <p:blipFill rotWithShape="1">
          <a:blip r:embed="rId5">
            <a:alphaModFix/>
          </a:blip>
          <a:srcRect/>
          <a:stretch/>
        </p:blipFill>
        <p:spPr>
          <a:xfrm>
            <a:off x="1277542" y="3358880"/>
            <a:ext cx="2807494" cy="464344"/>
          </a:xfrm>
          <a:prstGeom prst="rect">
            <a:avLst/>
          </a:prstGeom>
          <a:noFill/>
          <a:ln>
            <a:noFill/>
          </a:ln>
        </p:spPr>
      </p:pic>
      <p:sp>
        <p:nvSpPr>
          <p:cNvPr id="6"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1620747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24"/>
          <p:cNvPicPr preferRelativeResize="0">
            <a:picLocks noGrp="1"/>
          </p:cNvPicPr>
          <p:nvPr>
            <p:ph type="body" idx="4"/>
          </p:nvPr>
        </p:nvPicPr>
        <p:blipFill rotWithShape="1">
          <a:blip r:embed="rId3">
            <a:alphaModFix/>
          </a:blip>
          <a:srcRect/>
          <a:stretch/>
        </p:blipFill>
        <p:spPr>
          <a:xfrm>
            <a:off x="1818085" y="357187"/>
            <a:ext cx="3348038" cy="1500188"/>
          </a:xfrm>
          <a:prstGeom prst="rect">
            <a:avLst/>
          </a:prstGeom>
          <a:noFill/>
          <a:ln>
            <a:noFill/>
          </a:ln>
        </p:spPr>
      </p:pic>
      <p:sp>
        <p:nvSpPr>
          <p:cNvPr id="287" name="Google Shape;287;p24"/>
          <p:cNvSpPr txBox="1"/>
          <p:nvPr/>
        </p:nvSpPr>
        <p:spPr>
          <a:xfrm>
            <a:off x="495060" y="2489693"/>
            <a:ext cx="7397166" cy="1015632"/>
          </a:xfrm>
          <a:prstGeom prst="rect">
            <a:avLst/>
          </a:prstGeom>
          <a:noFill/>
          <a:ln>
            <a:noFill/>
          </a:ln>
        </p:spPr>
        <p:txBody>
          <a:bodyPr spcFirstLastPara="1" wrap="square" lIns="68569" tIns="34275" rIns="68569" bIns="34275" anchor="t" anchorCtr="0">
            <a:spAutoFit/>
          </a:bodyPr>
          <a:lstStyle/>
          <a:p>
            <a:pPr rtl="1"/>
            <a:r>
              <a:rPr lang="fr-FR" sz="1800" b="1" dirty="0">
                <a:solidFill>
                  <a:schemeClr val="accent2"/>
                </a:solidFill>
              </a:rPr>
              <a:t>2- Les formats compressés</a:t>
            </a:r>
            <a:r>
              <a:rPr lang="fr-FR" sz="1800" b="1" dirty="0">
                <a:solidFill>
                  <a:schemeClr val="dk1"/>
                </a:solidFill>
              </a:rPr>
              <a:t> : l'information est compressée de manière à réduire la taille des fichiers images, par exemples :</a:t>
            </a:r>
            <a:endParaRPr sz="1050" dirty="0"/>
          </a:p>
          <a:p>
            <a:pPr rtl="1"/>
            <a:endParaRPr sz="750" b="1" dirty="0">
              <a:solidFill>
                <a:schemeClr val="dk1"/>
              </a:solidFill>
            </a:endParaRPr>
          </a:p>
          <a:p>
            <a:pPr rtl="1"/>
            <a:r>
              <a:rPr lang="fr-FR" sz="1800" b="1" dirty="0">
                <a:solidFill>
                  <a:schemeClr val="dk1"/>
                </a:solidFill>
              </a:rPr>
              <a:t> </a:t>
            </a:r>
            <a:r>
              <a:rPr lang="fr-FR" sz="1800" b="1" dirty="0" smtClean="0">
                <a:solidFill>
                  <a:srgbClr val="FF0000"/>
                </a:solidFill>
              </a:rPr>
              <a:t> </a:t>
            </a:r>
            <a:endParaRPr sz="1350" dirty="0">
              <a:solidFill>
                <a:schemeClr val="dk1"/>
              </a:solidFill>
            </a:endParaRPr>
          </a:p>
        </p:txBody>
      </p:sp>
      <p:sp>
        <p:nvSpPr>
          <p:cNvPr id="4"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1216700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5"/>
          <p:cNvSpPr txBox="1"/>
          <p:nvPr/>
        </p:nvSpPr>
        <p:spPr>
          <a:xfrm>
            <a:off x="416719" y="274094"/>
            <a:ext cx="6426994" cy="4647396"/>
          </a:xfrm>
          <a:prstGeom prst="rect">
            <a:avLst/>
          </a:prstGeom>
          <a:noFill/>
          <a:ln>
            <a:noFill/>
          </a:ln>
        </p:spPr>
        <p:txBody>
          <a:bodyPr spcFirstLastPara="1" wrap="square" lIns="68569" tIns="34275" rIns="68569" bIns="34275" anchor="t" anchorCtr="0">
            <a:spAutoFit/>
          </a:bodyPr>
          <a:lstStyle/>
          <a:p>
            <a:r>
              <a:rPr lang="fr-FR" sz="1800" dirty="0">
                <a:sym typeface="Times New Roman"/>
              </a:rPr>
              <a:t>le format </a:t>
            </a:r>
            <a:r>
              <a:rPr lang="fr-FR" sz="2000" b="1" dirty="0">
                <a:solidFill>
                  <a:schemeClr val="accent1">
                    <a:lumMod val="75000"/>
                  </a:schemeClr>
                </a:solidFill>
              </a:rPr>
              <a:t>Joint </a:t>
            </a:r>
            <a:r>
              <a:rPr lang="fr-FR" sz="2000" b="1" dirty="0" err="1">
                <a:solidFill>
                  <a:schemeClr val="accent1">
                    <a:lumMod val="75000"/>
                  </a:schemeClr>
                </a:solidFill>
              </a:rPr>
              <a:t>Photographic</a:t>
            </a:r>
            <a:r>
              <a:rPr lang="fr-FR" sz="2000" b="1" dirty="0">
                <a:solidFill>
                  <a:schemeClr val="accent1">
                    <a:lumMod val="75000"/>
                  </a:schemeClr>
                </a:solidFill>
              </a:rPr>
              <a:t> Experts Group </a:t>
            </a:r>
            <a:r>
              <a:rPr lang="fr-FR" sz="1800" dirty="0"/>
              <a:t>(.jpeg ou .</a:t>
            </a:r>
            <a:r>
              <a:rPr lang="fr-FR" sz="1800" dirty="0" err="1"/>
              <a:t>jpg</a:t>
            </a:r>
            <a:r>
              <a:rPr lang="fr-FR" sz="1800" dirty="0" smtClean="0"/>
              <a:t>)</a:t>
            </a:r>
          </a:p>
          <a:p>
            <a:pPr marL="285750" indent="-285750">
              <a:buFontTx/>
              <a:buChar char="-"/>
            </a:pPr>
            <a:r>
              <a:rPr lang="fr-FR" sz="1800" dirty="0"/>
              <a:t>Il peut être lu par n'importe quel outil informatique (tablette, ordinateur, téléphone portable</a:t>
            </a:r>
            <a:r>
              <a:rPr lang="fr-FR" sz="1800" dirty="0" smtClean="0"/>
              <a:t>)</a:t>
            </a:r>
          </a:p>
          <a:p>
            <a:endParaRPr lang="fr-FR" sz="1800" dirty="0"/>
          </a:p>
          <a:p>
            <a:pPr marL="285750" indent="-285750">
              <a:buFontTx/>
              <a:buChar char="-"/>
            </a:pPr>
            <a:r>
              <a:rPr lang="fr-FR" sz="1800" dirty="0"/>
              <a:t>Il est aussi léger. Il s'agit d'un format compressé, il prend donc très peu de place sur la carte mémoire ou le disque dur. Il est rapidement téléchargeable même en bas débit grâce à sa compression maximale</a:t>
            </a:r>
            <a:r>
              <a:rPr lang="fr-FR" sz="1800" dirty="0" smtClean="0"/>
              <a:t>.</a:t>
            </a:r>
          </a:p>
          <a:p>
            <a:endParaRPr lang="fr-FR" sz="1800" dirty="0" smtClean="0"/>
          </a:p>
          <a:p>
            <a:pPr marL="268288" indent="-268288"/>
            <a:r>
              <a:rPr lang="fr-FR" sz="1800" b="1" dirty="0" smtClean="0">
                <a:solidFill>
                  <a:schemeClr val="dk1"/>
                </a:solidFill>
                <a:latin typeface="Times New Roman"/>
                <a:cs typeface="Times New Roman"/>
              </a:rPr>
              <a:t>-    </a:t>
            </a:r>
            <a:r>
              <a:rPr lang="fr-FR" sz="1800" dirty="0" smtClean="0"/>
              <a:t>En </a:t>
            </a:r>
            <a:r>
              <a:rPr lang="fr-FR" sz="1800" dirty="0"/>
              <a:t>revanche, ce format d'image est connu pour sa compression « avec perte », ce qui signifie que la qualité de l'image diminue à mesure que la taille du fichier diminue. Cette baisse de qualité est irréversible. </a:t>
            </a:r>
          </a:p>
          <a:p>
            <a:pPr indent="-114300">
              <a:spcBef>
                <a:spcPts val="900"/>
              </a:spcBef>
              <a:buClr>
                <a:schemeClr val="dk1"/>
              </a:buClr>
              <a:buSzPts val="2400"/>
              <a:buFont typeface="Times New Roman"/>
              <a:buChar char="•"/>
            </a:pPr>
            <a:endParaRPr sz="1050" dirty="0"/>
          </a:p>
          <a:p>
            <a:pPr>
              <a:spcBef>
                <a:spcPts val="900"/>
              </a:spcBef>
            </a:pPr>
            <a:r>
              <a:rPr lang="fr-FR" sz="1800" b="1" dirty="0" smtClean="0">
                <a:solidFill>
                  <a:schemeClr val="dk1"/>
                </a:solidFill>
                <a:latin typeface="Times New Roman"/>
                <a:ea typeface="Times New Roman"/>
                <a:cs typeface="Times New Roman"/>
                <a:sym typeface="Times New Roman"/>
              </a:rPr>
              <a:t> </a:t>
            </a:r>
            <a:endParaRPr sz="1050" dirty="0"/>
          </a:p>
        </p:txBody>
      </p:sp>
      <p:sp>
        <p:nvSpPr>
          <p:cNvPr id="5"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pic>
        <p:nvPicPr>
          <p:cNvPr id="1026" name="Picture 2" descr="Format d'image 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603" y="318596"/>
            <a:ext cx="1076325"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70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5"/>
          <p:cNvSpPr txBox="1"/>
          <p:nvPr/>
        </p:nvSpPr>
        <p:spPr>
          <a:xfrm>
            <a:off x="78518" y="375481"/>
            <a:ext cx="8580977" cy="2869986"/>
          </a:xfrm>
          <a:prstGeom prst="rect">
            <a:avLst/>
          </a:prstGeom>
          <a:noFill/>
          <a:ln>
            <a:noFill/>
          </a:ln>
        </p:spPr>
        <p:txBody>
          <a:bodyPr spcFirstLastPara="1" wrap="square" lIns="68569" tIns="34275" rIns="68569" bIns="34275" anchor="t" anchorCtr="0">
            <a:spAutoFit/>
          </a:bodyPr>
          <a:lstStyle/>
          <a:p>
            <a:r>
              <a:rPr lang="fr-FR" sz="1800" dirty="0">
                <a:sym typeface="Times New Roman"/>
              </a:rPr>
              <a:t>le format </a:t>
            </a:r>
            <a:r>
              <a:rPr lang="fr-FR" sz="2000" b="1" dirty="0">
                <a:solidFill>
                  <a:schemeClr val="accent1">
                    <a:lumMod val="75000"/>
                  </a:schemeClr>
                </a:solidFill>
              </a:rPr>
              <a:t>Portable Network Graphics </a:t>
            </a:r>
            <a:r>
              <a:rPr lang="fr-FR" sz="2000" dirty="0"/>
              <a:t>(.</a:t>
            </a:r>
            <a:r>
              <a:rPr lang="fr-FR" sz="2000" dirty="0" err="1"/>
              <a:t>png</a:t>
            </a:r>
            <a:r>
              <a:rPr lang="fr-FR" sz="2000" dirty="0"/>
              <a:t>)</a:t>
            </a:r>
          </a:p>
          <a:p>
            <a:r>
              <a:rPr lang="fr-FR" sz="1800" dirty="0" smtClean="0"/>
              <a:t> </a:t>
            </a:r>
            <a:r>
              <a:rPr lang="fr-FR" sz="1800" dirty="0"/>
              <a:t> idéal pour les documents interactifs comme les pages web</a:t>
            </a:r>
          </a:p>
          <a:p>
            <a:pPr marL="285750" indent="-285750">
              <a:buFontTx/>
              <a:buChar char="-"/>
            </a:pPr>
            <a:r>
              <a:rPr lang="fr-FR" sz="1800" dirty="0"/>
              <a:t>un format d'image de faible résolution.</a:t>
            </a:r>
            <a:endParaRPr lang="fr-FR" sz="1800" dirty="0" smtClean="0"/>
          </a:p>
          <a:p>
            <a:pPr marL="285750" indent="-285750">
              <a:buFontTx/>
              <a:buChar char="-"/>
            </a:pPr>
            <a:r>
              <a:rPr lang="fr-FR" sz="1800" dirty="0" smtClean="0"/>
              <a:t>En </a:t>
            </a:r>
            <a:r>
              <a:rPr lang="fr-FR" sz="1800" dirty="0"/>
              <a:t>revanche, ce format d'image est connu pour sa compression « avec perte », ce qui signifie que la qualité de l'image diminue à mesure que la taille du fichier diminue. Cette baisse de qualité est irréversible. </a:t>
            </a:r>
            <a:endParaRPr lang="fr-FR" sz="1800" dirty="0" smtClean="0"/>
          </a:p>
          <a:p>
            <a:pPr marL="285750" indent="-285750">
              <a:buFontTx/>
              <a:buChar char="-"/>
            </a:pPr>
            <a:r>
              <a:rPr lang="fr-FR" sz="1800" dirty="0"/>
              <a:t>En raison de leur méthode de compression, les fichiers JPEG contiennent moins de données que les fichiers PNG et sont donc plus légers. Contrairement au format JPEG, le format PNG prend en charge les arrière-plans transparents et s'impose ainsi pour le design graphique</a:t>
            </a:r>
          </a:p>
        </p:txBody>
      </p:sp>
      <p:sp>
        <p:nvSpPr>
          <p:cNvPr id="5"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pic>
        <p:nvPicPr>
          <p:cNvPr id="2050" name="Picture 2" descr="Format d'image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0531" y="725741"/>
            <a:ext cx="1066800" cy="134302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93;p25"/>
          <p:cNvSpPr txBox="1"/>
          <p:nvPr/>
        </p:nvSpPr>
        <p:spPr>
          <a:xfrm>
            <a:off x="78518" y="3381509"/>
            <a:ext cx="8055749" cy="1761991"/>
          </a:xfrm>
          <a:prstGeom prst="rect">
            <a:avLst/>
          </a:prstGeom>
          <a:noFill/>
          <a:ln>
            <a:noFill/>
          </a:ln>
        </p:spPr>
        <p:txBody>
          <a:bodyPr spcFirstLastPara="1" wrap="square" lIns="68569" tIns="34275" rIns="68569" bIns="34275" anchor="t" anchorCtr="0">
            <a:spAutoFit/>
          </a:bodyPr>
          <a:lstStyle/>
          <a:p>
            <a:pPr fontAlgn="base"/>
            <a:r>
              <a:rPr lang="fr-FR" sz="1800" dirty="0">
                <a:sym typeface="Times New Roman"/>
              </a:rPr>
              <a:t>le format </a:t>
            </a:r>
            <a:r>
              <a:rPr lang="fr-FR" sz="2000" b="1" dirty="0">
                <a:solidFill>
                  <a:schemeClr val="accent1">
                    <a:lumMod val="75000"/>
                  </a:schemeClr>
                </a:solidFill>
              </a:rPr>
              <a:t>Graphics </a:t>
            </a:r>
            <a:r>
              <a:rPr lang="fr-FR" sz="2000" b="1" dirty="0" err="1">
                <a:solidFill>
                  <a:schemeClr val="accent1">
                    <a:lumMod val="75000"/>
                  </a:schemeClr>
                </a:solidFill>
              </a:rPr>
              <a:t>Interchange</a:t>
            </a:r>
            <a:r>
              <a:rPr lang="fr-FR" sz="2000" b="1" dirty="0">
                <a:solidFill>
                  <a:schemeClr val="accent1">
                    <a:lumMod val="75000"/>
                  </a:schemeClr>
                </a:solidFill>
              </a:rPr>
              <a:t> Format </a:t>
            </a:r>
            <a:r>
              <a:rPr lang="fr-FR" sz="2000" dirty="0"/>
              <a:t>(.</a:t>
            </a:r>
            <a:r>
              <a:rPr lang="fr-FR" sz="2000" dirty="0" err="1"/>
              <a:t>gif</a:t>
            </a:r>
            <a:r>
              <a:rPr lang="fr-FR" sz="2000" dirty="0"/>
              <a:t>)</a:t>
            </a:r>
          </a:p>
          <a:p>
            <a:r>
              <a:rPr lang="fr-FR" sz="1800" dirty="0" smtClean="0"/>
              <a:t> </a:t>
            </a:r>
          </a:p>
          <a:p>
            <a:pPr marL="285750" indent="-285750">
              <a:buFontTx/>
              <a:buChar char="-"/>
            </a:pPr>
            <a:r>
              <a:rPr lang="fr-FR" sz="1800" dirty="0"/>
              <a:t>Il permet la création d'animations avec plusieurs séquences d'image, </a:t>
            </a:r>
            <a:r>
              <a:rPr lang="fr-FR" sz="1800" dirty="0" smtClean="0"/>
              <a:t>un </a:t>
            </a:r>
            <a:r>
              <a:rPr lang="fr-FR" sz="1800" dirty="0"/>
              <a:t>format d'image de faible résolution.</a:t>
            </a:r>
            <a:endParaRPr lang="fr-FR" sz="1800" dirty="0" smtClean="0"/>
          </a:p>
          <a:p>
            <a:pPr marL="285750" indent="-285750">
              <a:buFontTx/>
              <a:buChar char="-"/>
            </a:pPr>
            <a:r>
              <a:rPr lang="fr-FR" sz="1800" dirty="0" smtClean="0"/>
              <a:t>256 couleur</a:t>
            </a:r>
          </a:p>
          <a:p>
            <a:pPr marL="285750" indent="-285750">
              <a:buFontTx/>
              <a:buChar char="-"/>
            </a:pPr>
            <a:r>
              <a:rPr lang="fr-FR" sz="1800" dirty="0"/>
              <a:t>ne permet pas la restitution des nuances (lumières, ombres, dégradés).</a:t>
            </a:r>
          </a:p>
        </p:txBody>
      </p:sp>
      <p:pic>
        <p:nvPicPr>
          <p:cNvPr id="2054" name="Picture 6" descr="Gif Maniac images animées Linux"/>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55831" y="3245467"/>
            <a:ext cx="1143000"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83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5"/>
          <p:cNvSpPr txBox="1"/>
          <p:nvPr/>
        </p:nvSpPr>
        <p:spPr>
          <a:xfrm>
            <a:off x="416719" y="274094"/>
            <a:ext cx="6426994" cy="2869986"/>
          </a:xfrm>
          <a:prstGeom prst="rect">
            <a:avLst/>
          </a:prstGeom>
          <a:noFill/>
          <a:ln>
            <a:noFill/>
          </a:ln>
        </p:spPr>
        <p:txBody>
          <a:bodyPr spcFirstLastPara="1" wrap="square" lIns="68569" tIns="34275" rIns="68569" bIns="34275" anchor="t" anchorCtr="0">
            <a:spAutoFit/>
          </a:bodyPr>
          <a:lstStyle/>
          <a:p>
            <a:pPr fontAlgn="base"/>
            <a:r>
              <a:rPr lang="fr-FR" sz="1800" dirty="0">
                <a:sym typeface="Times New Roman"/>
              </a:rPr>
              <a:t>le format </a:t>
            </a:r>
            <a:r>
              <a:rPr lang="fr-FR" sz="2000" b="1" dirty="0" err="1">
                <a:solidFill>
                  <a:schemeClr val="accent1">
                    <a:lumMod val="75000"/>
                  </a:schemeClr>
                </a:solidFill>
              </a:rPr>
              <a:t>Tagged</a:t>
            </a:r>
            <a:r>
              <a:rPr lang="fr-FR" sz="2000" b="1" dirty="0">
                <a:solidFill>
                  <a:schemeClr val="accent1">
                    <a:lumMod val="75000"/>
                  </a:schemeClr>
                </a:solidFill>
              </a:rPr>
              <a:t> Image File </a:t>
            </a:r>
            <a:r>
              <a:rPr lang="fr-FR" sz="2000" dirty="0"/>
              <a:t>(.tif)</a:t>
            </a:r>
          </a:p>
          <a:p>
            <a:r>
              <a:rPr lang="fr-FR" sz="1800" dirty="0" smtClean="0"/>
              <a:t> </a:t>
            </a:r>
          </a:p>
          <a:p>
            <a:pPr marL="285750" indent="-285750">
              <a:buFontTx/>
              <a:buChar char="-"/>
            </a:pPr>
            <a:r>
              <a:rPr lang="fr-FR" sz="1800" dirty="0"/>
              <a:t> Un </a:t>
            </a:r>
            <a:r>
              <a:rPr lang="fr-FR" sz="1800" b="1" dirty="0"/>
              <a:t>.tif</a:t>
            </a:r>
            <a:r>
              <a:rPr lang="fr-FR" sz="1800" dirty="0"/>
              <a:t> est un fichier matriciel de grande taille qui peut être compressé ou non et qui ne perd pas en </a:t>
            </a:r>
            <a:r>
              <a:rPr lang="fr-FR" sz="1800" dirty="0" smtClean="0"/>
              <a:t>qualité.</a:t>
            </a:r>
          </a:p>
          <a:p>
            <a:pPr marL="285750" indent="-285750">
              <a:buFontTx/>
              <a:buChar char="-"/>
            </a:pPr>
            <a:r>
              <a:rPr lang="fr-FR" sz="1800" dirty="0" smtClean="0"/>
              <a:t>Utilisez </a:t>
            </a:r>
            <a:r>
              <a:rPr lang="fr-FR" sz="1800" dirty="0"/>
              <a:t>le format TIF si vous souhaitez travailler avec des images haute </a:t>
            </a:r>
            <a:r>
              <a:rPr lang="fr-FR" sz="1800" dirty="0" smtClean="0"/>
              <a:t>qualité</a:t>
            </a:r>
          </a:p>
          <a:p>
            <a:pPr marL="285750" indent="-285750">
              <a:buFontTx/>
              <a:buChar char="-"/>
            </a:pPr>
            <a:r>
              <a:rPr lang="fr-FR" sz="1800" dirty="0"/>
              <a:t>offrent une compression sans perte, ce qui signifie qu’ils sont plus volumineux que la plupart des fichiers, mais préservent la qualité de </a:t>
            </a:r>
            <a:r>
              <a:rPr lang="fr-FR" sz="1800" dirty="0" smtClean="0"/>
              <a:t>l’image</a:t>
            </a:r>
          </a:p>
          <a:p>
            <a:pPr marL="285750" indent="-285750">
              <a:buFontTx/>
              <a:buChar char="-"/>
            </a:pPr>
            <a:r>
              <a:rPr lang="fr-FR" sz="1800" b="1" dirty="0">
                <a:solidFill>
                  <a:schemeClr val="dk1"/>
                </a:solidFill>
                <a:latin typeface="Times New Roman"/>
                <a:ea typeface="Times New Roman"/>
                <a:cs typeface="Times New Roman"/>
                <a:sym typeface="Times New Roman"/>
              </a:rPr>
              <a:t>- 16,7 millions de couleurs</a:t>
            </a:r>
            <a:endParaRPr lang="fr-FR" sz="1800" dirty="0"/>
          </a:p>
        </p:txBody>
      </p:sp>
      <p:sp>
        <p:nvSpPr>
          <p:cNvPr id="5"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pic>
        <p:nvPicPr>
          <p:cNvPr id="4098" name="Picture 2" descr="Format d'image 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167" y="662676"/>
            <a:ext cx="107632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e image haute résolution en format de fichier TI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191" y="2867081"/>
            <a:ext cx="3728655" cy="19183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0383" y="3740617"/>
            <a:ext cx="4572000" cy="954107"/>
          </a:xfrm>
          <a:prstGeom prst="rect">
            <a:avLst/>
          </a:prstGeom>
        </p:spPr>
        <p:txBody>
          <a:bodyPr>
            <a:spAutoFit/>
          </a:bodyPr>
          <a:lstStyle/>
          <a:p>
            <a:pPr algn="ctr"/>
            <a:r>
              <a:rPr lang="fr-FR" i="1" dirty="0">
                <a:latin typeface="adobe-clean"/>
              </a:rPr>
              <a:t>La compression sans perte du fichier TIFF conserve les détails et la profondeur des couleur.</a:t>
            </a:r>
            <a:endParaRPr lang="fr-FR" dirty="0">
              <a:latin typeface="adobe-clean"/>
            </a:endParaRPr>
          </a:p>
          <a:p>
            <a:r>
              <a:rPr lang="fr-FR" dirty="0">
                <a:solidFill>
                  <a:srgbClr val="323232"/>
                </a:solidFill>
                <a:latin typeface="adobe-clean"/>
              </a:rPr>
              <a:t/>
            </a:r>
            <a:br>
              <a:rPr lang="fr-FR" dirty="0">
                <a:solidFill>
                  <a:srgbClr val="323232"/>
                </a:solidFill>
                <a:latin typeface="adobe-clean"/>
              </a:rPr>
            </a:br>
            <a:endParaRPr lang="fr-FR" dirty="0"/>
          </a:p>
        </p:txBody>
      </p:sp>
    </p:spTree>
    <p:extLst>
      <p:ext uri="{BB962C8B-B14F-4D97-AF65-F5344CB8AC3E}">
        <p14:creationId xmlns:p14="http://schemas.microsoft.com/office/powerpoint/2010/main" val="4152209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5"/>
          <p:cNvSpPr txBox="1"/>
          <p:nvPr/>
        </p:nvSpPr>
        <p:spPr>
          <a:xfrm>
            <a:off x="416719" y="274094"/>
            <a:ext cx="6426994" cy="3700983"/>
          </a:xfrm>
          <a:prstGeom prst="rect">
            <a:avLst/>
          </a:prstGeom>
          <a:noFill/>
          <a:ln>
            <a:noFill/>
          </a:ln>
        </p:spPr>
        <p:txBody>
          <a:bodyPr spcFirstLastPara="1" wrap="square" lIns="68569" tIns="34275" rIns="68569" bIns="34275" anchor="t" anchorCtr="0">
            <a:spAutoFit/>
          </a:bodyPr>
          <a:lstStyle/>
          <a:p>
            <a:pPr fontAlgn="base"/>
            <a:r>
              <a:rPr lang="fr-FR" sz="1800" dirty="0">
                <a:sym typeface="Times New Roman"/>
              </a:rPr>
              <a:t>le format </a:t>
            </a:r>
            <a:r>
              <a:rPr lang="fr-FR" sz="2000" b="1" dirty="0" err="1" smtClean="0">
                <a:solidFill>
                  <a:schemeClr val="accent1">
                    <a:lumMod val="75000"/>
                  </a:schemeClr>
                </a:solidFill>
              </a:rPr>
              <a:t>BitMaP</a:t>
            </a:r>
            <a:r>
              <a:rPr lang="fr-FR" sz="2000" dirty="0" smtClean="0"/>
              <a:t>(.</a:t>
            </a:r>
            <a:r>
              <a:rPr lang="fr-FR" sz="2000" dirty="0" err="1" smtClean="0"/>
              <a:t>bmp</a:t>
            </a:r>
            <a:r>
              <a:rPr lang="fr-FR" sz="2000" dirty="0" smtClean="0"/>
              <a:t>)</a:t>
            </a:r>
            <a:endParaRPr lang="fr-FR" sz="2000" dirty="0"/>
          </a:p>
          <a:p>
            <a:r>
              <a:rPr lang="fr-FR" sz="1800" dirty="0" smtClean="0"/>
              <a:t> </a:t>
            </a:r>
          </a:p>
          <a:p>
            <a:pPr marL="285750" indent="-285750">
              <a:buFontTx/>
              <a:buChar char="-"/>
            </a:pPr>
            <a:r>
              <a:rPr lang="fr-FR" sz="1800" dirty="0"/>
              <a:t> </a:t>
            </a:r>
            <a:r>
              <a:rPr lang="fr-FR" sz="1800" dirty="0" smtClean="0"/>
              <a:t>BMP </a:t>
            </a:r>
            <a:r>
              <a:rPr lang="fr-FR" sz="1800" dirty="0"/>
              <a:t>est un format standard utilisé par Windows pour stocker des images indépendantes de l'appareil et indépendantes des applications. Le nombre de bits par pixel (1, 4, 8, 15, 24, 32 ou 64) pour un fichier BMP donné est spécifié dans un en-tête de fichier. Les fichiers BMP avec 24 bits par pixel sont courants</a:t>
            </a:r>
            <a:r>
              <a:rPr lang="fr-FR" sz="1800" dirty="0" smtClean="0"/>
              <a:t>.</a:t>
            </a:r>
          </a:p>
          <a:p>
            <a:pPr marL="285750" indent="-285750">
              <a:buFontTx/>
              <a:buChar char="-"/>
            </a:pPr>
            <a:r>
              <a:rPr lang="fr-FR" sz="1800" dirty="0"/>
              <a:t> format d’</a:t>
            </a:r>
            <a:r>
              <a:rPr lang="fr-FR" sz="1800" dirty="0">
                <a:hlinkClick r:id="rId3"/>
              </a:rPr>
              <a:t>image matricielle</a:t>
            </a:r>
            <a:r>
              <a:rPr lang="fr-FR" sz="1800" dirty="0"/>
              <a:t> ouvert qui permet d’afficher les images avec précision sur l’ensemble des appareils</a:t>
            </a:r>
            <a:r>
              <a:rPr lang="fr-FR" sz="1800" dirty="0" smtClean="0"/>
              <a:t>.</a:t>
            </a:r>
          </a:p>
          <a:p>
            <a:pPr marL="285750" indent="-285750">
              <a:buFontTx/>
              <a:buChar char="-"/>
            </a:pPr>
            <a:r>
              <a:rPr lang="fr-FR" sz="1800" dirty="0"/>
              <a:t>Un fichier BMP contient des </a:t>
            </a:r>
            <a:r>
              <a:rPr lang="fr-FR" sz="1800" b="1" dirty="0"/>
              <a:t>données non compressées</a:t>
            </a:r>
            <a:r>
              <a:rPr lang="fr-FR" sz="1800" dirty="0"/>
              <a:t>, ce qui est idéal pour stocker et afficher des images digitales d’une excellente qualité</a:t>
            </a:r>
          </a:p>
        </p:txBody>
      </p:sp>
      <p:sp>
        <p:nvSpPr>
          <p:cNvPr id="5"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4137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6"/>
          <p:cNvSpPr txBox="1"/>
          <p:nvPr/>
        </p:nvSpPr>
        <p:spPr>
          <a:xfrm>
            <a:off x="445168" y="228600"/>
            <a:ext cx="7555833" cy="1777379"/>
          </a:xfrm>
          <a:prstGeom prst="rect">
            <a:avLst/>
          </a:prstGeom>
          <a:noFill/>
          <a:ln>
            <a:noFill/>
          </a:ln>
        </p:spPr>
        <p:txBody>
          <a:bodyPr spcFirstLastPara="1" wrap="square" lIns="68569" tIns="34275" rIns="68569" bIns="34275" anchor="t" anchorCtr="0">
            <a:spAutoFit/>
          </a:bodyPr>
          <a:lstStyle/>
          <a:p>
            <a:pPr marL="257175" indent="-257175"/>
            <a:r>
              <a:rPr lang="fr-FR" sz="2100" b="1" dirty="0">
                <a:solidFill>
                  <a:srgbClr val="FF0000"/>
                </a:solidFill>
                <a:latin typeface="Times New Roman"/>
                <a:ea typeface="Times New Roman"/>
                <a:cs typeface="Times New Roman"/>
                <a:sym typeface="Times New Roman"/>
              </a:rPr>
              <a:t>9. La compression d’image :</a:t>
            </a:r>
            <a:endParaRPr sz="1050" dirty="0"/>
          </a:p>
          <a:p>
            <a:pPr marL="257175" indent="-257175">
              <a:buClr>
                <a:schemeClr val="dk1"/>
              </a:buClr>
              <a:buSzPts val="2400"/>
              <a:buFont typeface="Times New Roman"/>
              <a:buChar char="•"/>
            </a:pPr>
            <a:r>
              <a:rPr lang="fr-FR" sz="1800" b="1" dirty="0">
                <a:solidFill>
                  <a:schemeClr val="dk1"/>
                </a:solidFill>
                <a:latin typeface="Times New Roman"/>
                <a:ea typeface="Times New Roman"/>
                <a:cs typeface="Times New Roman"/>
                <a:sym typeface="Times New Roman"/>
              </a:rPr>
              <a:t>La compression d’une image consiste à représenter une image par un nombre total de bits moins grand que pour l’image originale</a:t>
            </a:r>
            <a:endParaRPr sz="1050" dirty="0"/>
          </a:p>
          <a:p>
            <a:pPr marL="257175" indent="-257175"/>
            <a:r>
              <a:rPr lang="fr-FR" sz="1800" b="1" dirty="0">
                <a:solidFill>
                  <a:srgbClr val="FF0000"/>
                </a:solidFill>
                <a:latin typeface="Times New Roman"/>
                <a:ea typeface="Times New Roman"/>
                <a:cs typeface="Times New Roman"/>
                <a:sym typeface="Times New Roman"/>
              </a:rPr>
              <a:t>9.1 Types de compression :</a:t>
            </a:r>
            <a:endParaRPr sz="1050" dirty="0"/>
          </a:p>
          <a:p>
            <a:pPr marL="257175" indent="-257175"/>
            <a:r>
              <a:rPr lang="fr-FR" sz="1800" b="1" dirty="0">
                <a:solidFill>
                  <a:schemeClr val="dk1"/>
                </a:solidFill>
                <a:latin typeface="Times New Roman"/>
                <a:ea typeface="Times New Roman"/>
                <a:cs typeface="Times New Roman"/>
                <a:sym typeface="Times New Roman"/>
              </a:rPr>
              <a:t>   </a:t>
            </a:r>
            <a:r>
              <a:rPr lang="fr-FR" sz="1800" b="1" dirty="0">
                <a:solidFill>
                  <a:schemeClr val="accent2"/>
                </a:solidFill>
                <a:latin typeface="Times New Roman"/>
                <a:ea typeface="Times New Roman"/>
                <a:cs typeface="Times New Roman"/>
                <a:sym typeface="Times New Roman"/>
              </a:rPr>
              <a:t>1) compression sans perte</a:t>
            </a:r>
            <a:r>
              <a:rPr lang="fr-FR" sz="1800" b="1" dirty="0">
                <a:solidFill>
                  <a:schemeClr val="dk1"/>
                </a:solidFill>
                <a:latin typeface="Times New Roman"/>
                <a:ea typeface="Times New Roman"/>
                <a:cs typeface="Times New Roman"/>
                <a:sym typeface="Times New Roman"/>
              </a:rPr>
              <a:t> : possibilité de reconstruire l’image originale à partir de l’image compressée (par décomposition)</a:t>
            </a:r>
            <a:endParaRPr sz="1050" dirty="0"/>
          </a:p>
        </p:txBody>
      </p:sp>
      <p:sp>
        <p:nvSpPr>
          <p:cNvPr id="302" name="Google Shape;302;p26"/>
          <p:cNvSpPr/>
          <p:nvPr/>
        </p:nvSpPr>
        <p:spPr>
          <a:xfrm>
            <a:off x="1621537" y="2868216"/>
            <a:ext cx="1924146" cy="607219"/>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rtl="1"/>
            <a:r>
              <a:rPr lang="fr-FR" sz="2000" dirty="0">
                <a:solidFill>
                  <a:schemeClr val="dk1"/>
                </a:solidFill>
              </a:rPr>
              <a:t>Image</a:t>
            </a:r>
            <a:endParaRPr sz="1050" dirty="0"/>
          </a:p>
        </p:txBody>
      </p:sp>
      <p:sp>
        <p:nvSpPr>
          <p:cNvPr id="303" name="Google Shape;303;p26"/>
          <p:cNvSpPr/>
          <p:nvPr/>
        </p:nvSpPr>
        <p:spPr>
          <a:xfrm>
            <a:off x="5682854" y="2868216"/>
            <a:ext cx="1815226" cy="59650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rtl="1"/>
            <a:r>
              <a:rPr lang="fr-FR" sz="1800" dirty="0">
                <a:solidFill>
                  <a:schemeClr val="dk1"/>
                </a:solidFill>
              </a:rPr>
              <a:t>Image compressée</a:t>
            </a:r>
            <a:endParaRPr dirty="0"/>
          </a:p>
        </p:txBody>
      </p:sp>
      <p:sp>
        <p:nvSpPr>
          <p:cNvPr id="304" name="Google Shape;304;p26"/>
          <p:cNvSpPr/>
          <p:nvPr/>
        </p:nvSpPr>
        <p:spPr>
          <a:xfrm>
            <a:off x="3814763" y="3000376"/>
            <a:ext cx="1403747" cy="108347"/>
          </a:xfrm>
          <a:prstGeom prst="rightArrow">
            <a:avLst>
              <a:gd name="adj1" fmla="val 50000"/>
              <a:gd name="adj2" fmla="val 323900"/>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r" rtl="1"/>
            <a:endParaRPr sz="1350">
              <a:solidFill>
                <a:schemeClr val="dk1"/>
              </a:solidFill>
            </a:endParaRPr>
          </a:p>
        </p:txBody>
      </p:sp>
      <p:sp>
        <p:nvSpPr>
          <p:cNvPr id="305" name="Google Shape;305;p26"/>
          <p:cNvSpPr/>
          <p:nvPr/>
        </p:nvSpPr>
        <p:spPr>
          <a:xfrm>
            <a:off x="3729038" y="3194447"/>
            <a:ext cx="1457325" cy="108347"/>
          </a:xfrm>
          <a:prstGeom prst="leftArrow">
            <a:avLst>
              <a:gd name="adj1" fmla="val 50000"/>
              <a:gd name="adj2" fmla="val 336265"/>
            </a:avLst>
          </a:prstGeom>
          <a:solidFill>
            <a:srgbClr val="FF000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r" rtl="1"/>
            <a:endParaRPr sz="1350">
              <a:solidFill>
                <a:schemeClr val="dk1"/>
              </a:solidFill>
            </a:endParaRPr>
          </a:p>
        </p:txBody>
      </p:sp>
      <p:sp>
        <p:nvSpPr>
          <p:cNvPr id="306" name="Google Shape;306;p26"/>
          <p:cNvSpPr/>
          <p:nvPr/>
        </p:nvSpPr>
        <p:spPr>
          <a:xfrm>
            <a:off x="3814763" y="3390899"/>
            <a:ext cx="1635061" cy="665785"/>
          </a:xfrm>
          <a:prstGeom prst="rect">
            <a:avLst/>
          </a:prstGeom>
        </p:spPr>
        <p:txBody>
          <a:bodyPr>
            <a:prstTxWarp prst="textPlain">
              <a:avLst/>
            </a:prstTxWarp>
          </a:bodyPr>
          <a:lstStyle/>
          <a:p>
            <a:pPr lvl="0" algn="ctr"/>
            <a:r>
              <a:rPr sz="1800" b="1" dirty="0" err="1">
                <a:solidFill>
                  <a:schemeClr val="dk1"/>
                </a:solidFill>
                <a:latin typeface="Times New Roman"/>
                <a:ea typeface="Times New Roman"/>
                <a:cs typeface="Times New Roman"/>
              </a:rPr>
              <a:t>décompression</a:t>
            </a:r>
            <a:endParaRPr sz="1800" b="1" dirty="0">
              <a:solidFill>
                <a:schemeClr val="dk1"/>
              </a:solidFill>
              <a:latin typeface="Times New Roman"/>
              <a:ea typeface="Times New Roman"/>
              <a:cs typeface="Times New Roman"/>
            </a:endParaRPr>
          </a:p>
        </p:txBody>
      </p:sp>
      <p:sp>
        <p:nvSpPr>
          <p:cNvPr id="307" name="Google Shape;307;p26"/>
          <p:cNvSpPr/>
          <p:nvPr/>
        </p:nvSpPr>
        <p:spPr>
          <a:xfrm>
            <a:off x="3814763" y="2288155"/>
            <a:ext cx="1635061" cy="580061"/>
          </a:xfrm>
          <a:prstGeom prst="rect">
            <a:avLst/>
          </a:prstGeom>
        </p:spPr>
        <p:txBody>
          <a:bodyPr>
            <a:prstTxWarp prst="textPlain">
              <a:avLst/>
            </a:prstTxWarp>
          </a:bodyPr>
          <a:lstStyle/>
          <a:p>
            <a:pPr lvl="0" algn="ctr"/>
            <a:r>
              <a:rPr sz="1800" b="1" dirty="0">
                <a:solidFill>
                  <a:schemeClr val="dk1"/>
                </a:solidFill>
                <a:latin typeface="Times New Roman"/>
                <a:ea typeface="Times New Roman"/>
                <a:cs typeface="Times New Roman"/>
              </a:rPr>
              <a:t>compression</a:t>
            </a:r>
          </a:p>
        </p:txBody>
      </p:sp>
      <p:sp>
        <p:nvSpPr>
          <p:cNvPr id="9"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1416185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7"/>
          <p:cNvSpPr txBox="1"/>
          <p:nvPr/>
        </p:nvSpPr>
        <p:spPr>
          <a:xfrm>
            <a:off x="1143000" y="195263"/>
            <a:ext cx="6665119" cy="623217"/>
          </a:xfrm>
          <a:prstGeom prst="rect">
            <a:avLst/>
          </a:prstGeom>
          <a:noFill/>
          <a:ln>
            <a:noFill/>
          </a:ln>
        </p:spPr>
        <p:txBody>
          <a:bodyPr spcFirstLastPara="1" wrap="square" lIns="68569" tIns="34275" rIns="68569" bIns="34275" anchor="t" anchorCtr="0">
            <a:spAutoFit/>
          </a:bodyPr>
          <a:lstStyle/>
          <a:p>
            <a:pPr marL="257175" indent="-257175"/>
            <a:r>
              <a:rPr lang="fr-FR" sz="1800" b="1">
                <a:solidFill>
                  <a:schemeClr val="accent2"/>
                </a:solidFill>
                <a:latin typeface="Times New Roman"/>
                <a:ea typeface="Times New Roman"/>
                <a:cs typeface="Times New Roman"/>
                <a:sym typeface="Times New Roman"/>
              </a:rPr>
              <a:t>  2) compression avec perte</a:t>
            </a:r>
            <a:r>
              <a:rPr lang="fr-FR" sz="1800" b="1">
                <a:solidFill>
                  <a:schemeClr val="dk1"/>
                </a:solidFill>
                <a:latin typeface="Times New Roman"/>
                <a:ea typeface="Times New Roman"/>
                <a:cs typeface="Times New Roman"/>
                <a:sym typeface="Times New Roman"/>
              </a:rPr>
              <a:t> : l’image reconstituée n’est pas identique à l’image originale.</a:t>
            </a:r>
            <a:endParaRPr sz="1050"/>
          </a:p>
        </p:txBody>
      </p:sp>
      <p:sp>
        <p:nvSpPr>
          <p:cNvPr id="314" name="Google Shape;314;p27"/>
          <p:cNvSpPr/>
          <p:nvPr/>
        </p:nvSpPr>
        <p:spPr>
          <a:xfrm>
            <a:off x="1252538" y="1126332"/>
            <a:ext cx="1321594" cy="54054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rtl="1"/>
            <a:r>
              <a:rPr lang="fr-FR" sz="1350" b="1">
                <a:solidFill>
                  <a:schemeClr val="dk1"/>
                </a:solidFill>
              </a:rPr>
              <a:t>Image</a:t>
            </a:r>
            <a:r>
              <a:rPr lang="fr-FR" sz="1350">
                <a:solidFill>
                  <a:schemeClr val="dk1"/>
                </a:solidFill>
              </a:rPr>
              <a:t> </a:t>
            </a:r>
            <a:endParaRPr sz="1050"/>
          </a:p>
        </p:txBody>
      </p:sp>
      <p:sp>
        <p:nvSpPr>
          <p:cNvPr id="315" name="Google Shape;315;p27"/>
          <p:cNvSpPr/>
          <p:nvPr/>
        </p:nvSpPr>
        <p:spPr>
          <a:xfrm>
            <a:off x="3707607" y="1113235"/>
            <a:ext cx="1403747" cy="54054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rtl="1"/>
            <a:r>
              <a:rPr lang="fr-FR" sz="1200" b="1">
                <a:solidFill>
                  <a:schemeClr val="dk1"/>
                </a:solidFill>
              </a:rPr>
              <a:t>Image</a:t>
            </a:r>
            <a:r>
              <a:rPr lang="fr-FR" sz="1200">
                <a:solidFill>
                  <a:schemeClr val="dk1"/>
                </a:solidFill>
              </a:rPr>
              <a:t> </a:t>
            </a:r>
            <a:r>
              <a:rPr lang="fr-FR" sz="1200" b="1">
                <a:solidFill>
                  <a:schemeClr val="dk1"/>
                </a:solidFill>
              </a:rPr>
              <a:t>compressée</a:t>
            </a:r>
            <a:endParaRPr sz="1050"/>
          </a:p>
        </p:txBody>
      </p:sp>
      <p:sp>
        <p:nvSpPr>
          <p:cNvPr id="316" name="Google Shape;316;p27"/>
          <p:cNvSpPr/>
          <p:nvPr/>
        </p:nvSpPr>
        <p:spPr>
          <a:xfrm>
            <a:off x="2574132" y="1437085"/>
            <a:ext cx="1026319" cy="107156"/>
          </a:xfrm>
          <a:prstGeom prst="rightArrow">
            <a:avLst>
              <a:gd name="adj1" fmla="val 50000"/>
              <a:gd name="adj2" fmla="val 239444"/>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r" rtl="1"/>
            <a:endParaRPr sz="1350">
              <a:solidFill>
                <a:schemeClr val="dk1"/>
              </a:solidFill>
            </a:endParaRPr>
          </a:p>
        </p:txBody>
      </p:sp>
      <p:sp>
        <p:nvSpPr>
          <p:cNvPr id="317" name="Google Shape;317;p27"/>
          <p:cNvSpPr/>
          <p:nvPr/>
        </p:nvSpPr>
        <p:spPr>
          <a:xfrm>
            <a:off x="5112544" y="1383507"/>
            <a:ext cx="1350169" cy="108347"/>
          </a:xfrm>
          <a:prstGeom prst="rightArrow">
            <a:avLst>
              <a:gd name="adj1" fmla="val 50000"/>
              <a:gd name="adj2" fmla="val 31153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r" rtl="1"/>
            <a:endParaRPr sz="1350">
              <a:solidFill>
                <a:schemeClr val="dk1"/>
              </a:solidFill>
            </a:endParaRPr>
          </a:p>
        </p:txBody>
      </p:sp>
      <p:sp>
        <p:nvSpPr>
          <p:cNvPr id="318" name="Google Shape;318;p27"/>
          <p:cNvSpPr/>
          <p:nvPr/>
        </p:nvSpPr>
        <p:spPr>
          <a:xfrm>
            <a:off x="6597253" y="1168004"/>
            <a:ext cx="1403747" cy="540544"/>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rtl="1"/>
            <a:r>
              <a:rPr lang="fr-FR" sz="1200" b="1">
                <a:solidFill>
                  <a:schemeClr val="dk1"/>
                </a:solidFill>
              </a:rPr>
              <a:t>Image restituée</a:t>
            </a:r>
            <a:endParaRPr sz="1050"/>
          </a:p>
        </p:txBody>
      </p:sp>
      <p:sp>
        <p:nvSpPr>
          <p:cNvPr id="319" name="Google Shape;319;p27"/>
          <p:cNvSpPr/>
          <p:nvPr/>
        </p:nvSpPr>
        <p:spPr>
          <a:xfrm rot="1597976">
            <a:off x="2109788" y="2163366"/>
            <a:ext cx="1674019" cy="216694"/>
          </a:xfrm>
          <a:prstGeom prst="rightArrow">
            <a:avLst>
              <a:gd name="adj1" fmla="val 50000"/>
              <a:gd name="adj2" fmla="val 193132"/>
            </a:avLst>
          </a:prstGeom>
          <a:solidFill>
            <a:srgbClr val="008080"/>
          </a:solidFill>
          <a:ln w="9525"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r" rtl="1"/>
            <a:endParaRPr sz="1350">
              <a:solidFill>
                <a:schemeClr val="dk1"/>
              </a:solidFill>
            </a:endParaRPr>
          </a:p>
        </p:txBody>
      </p:sp>
      <p:sp>
        <p:nvSpPr>
          <p:cNvPr id="320" name="Google Shape;320;p27"/>
          <p:cNvSpPr txBox="1"/>
          <p:nvPr/>
        </p:nvSpPr>
        <p:spPr>
          <a:xfrm>
            <a:off x="3545681" y="2139554"/>
            <a:ext cx="2591991" cy="346218"/>
          </a:xfrm>
          <a:prstGeom prst="rect">
            <a:avLst/>
          </a:prstGeom>
          <a:noFill/>
          <a:ln>
            <a:noFill/>
          </a:ln>
        </p:spPr>
        <p:txBody>
          <a:bodyPr spcFirstLastPara="1" wrap="square" lIns="68569" tIns="34275" rIns="68569" bIns="34275" anchor="t" anchorCtr="0">
            <a:spAutoFit/>
          </a:bodyPr>
          <a:lstStyle/>
          <a:p>
            <a:r>
              <a:rPr lang="fr-FR" sz="1800" b="1">
                <a:solidFill>
                  <a:schemeClr val="dk1"/>
                </a:solidFill>
              </a:rPr>
              <a:t>Images différentes</a:t>
            </a:r>
            <a:endParaRPr sz="1050"/>
          </a:p>
        </p:txBody>
      </p:sp>
      <p:sp>
        <p:nvSpPr>
          <p:cNvPr id="321" name="Google Shape;321;p27"/>
          <p:cNvSpPr/>
          <p:nvPr/>
        </p:nvSpPr>
        <p:spPr>
          <a:xfrm rot="9087713">
            <a:off x="5543550" y="2085975"/>
            <a:ext cx="1674019" cy="216694"/>
          </a:xfrm>
          <a:prstGeom prst="rightArrow">
            <a:avLst>
              <a:gd name="adj1" fmla="val 50000"/>
              <a:gd name="adj2" fmla="val 193132"/>
            </a:avLst>
          </a:prstGeom>
          <a:solidFill>
            <a:srgbClr val="008080"/>
          </a:solidFill>
          <a:ln w="9525" cap="flat" cmpd="sng">
            <a:solidFill>
              <a:schemeClr val="dk1"/>
            </a:solidFill>
            <a:prstDash val="solid"/>
            <a:miter lim="800000"/>
            <a:headEnd type="none" w="sm" len="sm"/>
            <a:tailEnd type="none" w="sm" len="sm"/>
          </a:ln>
        </p:spPr>
        <p:txBody>
          <a:bodyPr spcFirstLastPara="1" wrap="square" lIns="68569" tIns="68569" rIns="68569" bIns="68569" anchor="ctr" anchorCtr="0">
            <a:noAutofit/>
          </a:bodyPr>
          <a:lstStyle/>
          <a:p>
            <a:endParaRPr sz="1050"/>
          </a:p>
        </p:txBody>
      </p:sp>
      <p:sp>
        <p:nvSpPr>
          <p:cNvPr id="322" name="Google Shape;322;p27"/>
          <p:cNvSpPr txBox="1"/>
          <p:nvPr/>
        </p:nvSpPr>
        <p:spPr>
          <a:xfrm rot="-1712287">
            <a:off x="5740090" y="2090164"/>
            <a:ext cx="1464767" cy="108347"/>
          </a:xfrm>
          <a:prstGeom prst="rect">
            <a:avLst/>
          </a:prstGeom>
          <a:noFill/>
          <a:ln>
            <a:noFill/>
          </a:ln>
        </p:spPr>
        <p:txBody>
          <a:bodyPr spcFirstLastPara="1" wrap="square" lIns="68569" tIns="34275" rIns="68569" bIns="34275" anchor="ctr" anchorCtr="0">
            <a:noAutofit/>
          </a:bodyPr>
          <a:lstStyle/>
          <a:p>
            <a:pPr algn="ctr" rtl="1"/>
            <a:endParaRPr sz="1350">
              <a:solidFill>
                <a:schemeClr val="dk1"/>
              </a:solidFill>
            </a:endParaRPr>
          </a:p>
        </p:txBody>
      </p:sp>
      <p:sp>
        <p:nvSpPr>
          <p:cNvPr id="323" name="Google Shape;323;p27"/>
          <p:cNvSpPr txBox="1"/>
          <p:nvPr/>
        </p:nvSpPr>
        <p:spPr>
          <a:xfrm>
            <a:off x="2519363" y="1006079"/>
            <a:ext cx="1457325" cy="300052"/>
          </a:xfrm>
          <a:prstGeom prst="rect">
            <a:avLst/>
          </a:prstGeom>
          <a:noFill/>
          <a:ln>
            <a:noFill/>
          </a:ln>
        </p:spPr>
        <p:txBody>
          <a:bodyPr spcFirstLastPara="1" wrap="square" lIns="68569" tIns="34275" rIns="68569" bIns="34275" anchor="t" anchorCtr="0">
            <a:spAutoFit/>
          </a:bodyPr>
          <a:lstStyle/>
          <a:p>
            <a:r>
              <a:rPr lang="fr-FR" sz="1500" b="1">
                <a:solidFill>
                  <a:srgbClr val="FF0000"/>
                </a:solidFill>
              </a:rPr>
              <a:t>compression</a:t>
            </a:r>
            <a:endParaRPr sz="1050"/>
          </a:p>
        </p:txBody>
      </p:sp>
      <p:sp>
        <p:nvSpPr>
          <p:cNvPr id="324" name="Google Shape;324;p27"/>
          <p:cNvSpPr txBox="1"/>
          <p:nvPr/>
        </p:nvSpPr>
        <p:spPr>
          <a:xfrm>
            <a:off x="5166123" y="951310"/>
            <a:ext cx="1674019" cy="300052"/>
          </a:xfrm>
          <a:prstGeom prst="rect">
            <a:avLst/>
          </a:prstGeom>
          <a:noFill/>
          <a:ln>
            <a:noFill/>
          </a:ln>
        </p:spPr>
        <p:txBody>
          <a:bodyPr spcFirstLastPara="1" wrap="square" lIns="68569" tIns="34275" rIns="68569" bIns="34275" anchor="t" anchorCtr="0">
            <a:spAutoFit/>
          </a:bodyPr>
          <a:lstStyle/>
          <a:p>
            <a:r>
              <a:rPr lang="fr-FR" sz="1500" b="1">
                <a:solidFill>
                  <a:srgbClr val="FF0000"/>
                </a:solidFill>
              </a:rPr>
              <a:t>décompression</a:t>
            </a:r>
            <a:endParaRPr sz="1050"/>
          </a:p>
        </p:txBody>
      </p:sp>
      <p:sp>
        <p:nvSpPr>
          <p:cNvPr id="325" name="Google Shape;325;p27"/>
          <p:cNvSpPr txBox="1"/>
          <p:nvPr/>
        </p:nvSpPr>
        <p:spPr>
          <a:xfrm>
            <a:off x="1143000" y="2842023"/>
            <a:ext cx="6858000" cy="2123628"/>
          </a:xfrm>
          <a:prstGeom prst="rect">
            <a:avLst/>
          </a:prstGeom>
          <a:noFill/>
          <a:ln>
            <a:noFill/>
          </a:ln>
        </p:spPr>
        <p:txBody>
          <a:bodyPr spcFirstLastPara="1" wrap="square" lIns="68569" tIns="34275" rIns="68569" bIns="34275" anchor="t" anchorCtr="0">
            <a:spAutoFit/>
          </a:bodyPr>
          <a:lstStyle/>
          <a:p>
            <a:r>
              <a:rPr lang="fr-FR" sz="1800" b="1">
                <a:solidFill>
                  <a:srgbClr val="FF0000"/>
                </a:solidFill>
              </a:rPr>
              <a:t>9.2 les atouts :</a:t>
            </a:r>
            <a:endParaRPr sz="1050"/>
          </a:p>
          <a:p>
            <a:pPr indent="-85725">
              <a:buClr>
                <a:srgbClr val="FF0000"/>
              </a:buClr>
              <a:buSzPts val="1800"/>
              <a:buFont typeface="Noto Sans Symbols"/>
              <a:buChar char="✔"/>
            </a:pPr>
            <a:r>
              <a:rPr lang="fr-FR" sz="1350">
                <a:solidFill>
                  <a:schemeClr val="dk1"/>
                </a:solidFill>
              </a:rPr>
              <a:t> </a:t>
            </a:r>
            <a:r>
              <a:rPr lang="fr-FR" sz="1650" b="1">
                <a:solidFill>
                  <a:schemeClr val="dk1"/>
                </a:solidFill>
                <a:latin typeface="Times New Roman"/>
                <a:ea typeface="Times New Roman"/>
                <a:cs typeface="Times New Roman"/>
                <a:sym typeface="Times New Roman"/>
              </a:rPr>
              <a:t>Gain en espace de stockage</a:t>
            </a:r>
            <a:endParaRPr sz="1050"/>
          </a:p>
          <a:p>
            <a:pPr>
              <a:buClr>
                <a:srgbClr val="FF0000"/>
              </a:buClr>
              <a:buSzPts val="2200"/>
            </a:pPr>
            <a:r>
              <a:rPr lang="fr-FR" sz="1650" b="1">
                <a:solidFill>
                  <a:schemeClr val="dk1"/>
                </a:solidFill>
                <a:latin typeface="Times New Roman"/>
                <a:ea typeface="Times New Roman"/>
                <a:cs typeface="Times New Roman"/>
                <a:sym typeface="Times New Roman"/>
              </a:rPr>
              <a:t>  -  Sur disque            </a:t>
            </a:r>
            <a:endParaRPr sz="1050"/>
          </a:p>
          <a:p>
            <a:pPr>
              <a:buClr>
                <a:srgbClr val="FF0000"/>
              </a:buClr>
              <a:buSzPts val="2200"/>
            </a:pPr>
            <a:r>
              <a:rPr lang="fr-FR" sz="1650" b="1">
                <a:solidFill>
                  <a:schemeClr val="dk1"/>
                </a:solidFill>
                <a:latin typeface="Times New Roman"/>
                <a:ea typeface="Times New Roman"/>
                <a:cs typeface="Times New Roman"/>
                <a:sym typeface="Times New Roman"/>
              </a:rPr>
              <a:t>  -  En mémoire</a:t>
            </a:r>
            <a:endParaRPr sz="1050"/>
          </a:p>
          <a:p>
            <a:pPr indent="-104775">
              <a:buClr>
                <a:srgbClr val="FF0000"/>
              </a:buClr>
              <a:buSzPts val="2200"/>
              <a:buFont typeface="Noto Sans Symbols"/>
              <a:buChar char="✔"/>
            </a:pPr>
            <a:r>
              <a:rPr lang="fr-FR" sz="1650" b="1">
                <a:solidFill>
                  <a:schemeClr val="dk1"/>
                </a:solidFill>
                <a:latin typeface="Times New Roman"/>
                <a:ea typeface="Times New Roman"/>
                <a:cs typeface="Times New Roman"/>
                <a:sym typeface="Times New Roman"/>
              </a:rPr>
              <a:t> Gain en temps sur les lectures/écritures</a:t>
            </a:r>
            <a:endParaRPr sz="1050"/>
          </a:p>
          <a:p>
            <a:pPr>
              <a:buClr>
                <a:srgbClr val="FF0000"/>
              </a:buClr>
              <a:buSzPts val="2200"/>
            </a:pPr>
            <a:r>
              <a:rPr lang="fr-FR" sz="1650" b="1">
                <a:solidFill>
                  <a:schemeClr val="dk1"/>
                </a:solidFill>
                <a:latin typeface="Times New Roman"/>
                <a:ea typeface="Times New Roman"/>
                <a:cs typeface="Times New Roman"/>
                <a:sym typeface="Times New Roman"/>
              </a:rPr>
              <a:t>   - Moins de données à lire/écrire physiquement sur disque</a:t>
            </a:r>
            <a:endParaRPr sz="1050"/>
          </a:p>
          <a:p>
            <a:pPr>
              <a:buClr>
                <a:srgbClr val="FF0000"/>
              </a:buClr>
              <a:buSzPts val="2200"/>
            </a:pPr>
            <a:r>
              <a:rPr lang="fr-FR" sz="1650" b="1">
                <a:solidFill>
                  <a:schemeClr val="dk1"/>
                </a:solidFill>
                <a:latin typeface="Times New Roman"/>
                <a:ea typeface="Times New Roman"/>
                <a:cs typeface="Times New Roman"/>
                <a:sym typeface="Times New Roman"/>
              </a:rPr>
              <a:t>   - Compression + écriture plus rapide qu’une écriture des données brutes.</a:t>
            </a:r>
            <a:endParaRPr sz="1050"/>
          </a:p>
          <a:p>
            <a:pPr>
              <a:buClr>
                <a:srgbClr val="FF0000"/>
              </a:buClr>
              <a:buSzPts val="2200"/>
            </a:pPr>
            <a:r>
              <a:rPr lang="fr-FR" sz="1650" b="1">
                <a:solidFill>
                  <a:schemeClr val="dk1"/>
                </a:solidFill>
                <a:latin typeface="Times New Roman"/>
                <a:ea typeface="Times New Roman"/>
                <a:cs typeface="Times New Roman"/>
                <a:sym typeface="Times New Roman"/>
              </a:rPr>
              <a:t>   - Lecture + décompression plus rapide qu’une lecture des données brutes</a:t>
            </a:r>
            <a:endParaRPr sz="1800" b="1">
              <a:solidFill>
                <a:srgbClr val="FF0000"/>
              </a:solidFill>
            </a:endParaRPr>
          </a:p>
        </p:txBody>
      </p:sp>
      <p:sp>
        <p:nvSpPr>
          <p:cNvPr id="15"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289127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42307"/>
              <a:buFont typeface="Arial"/>
              <a:buNone/>
            </a:pPr>
            <a:r>
              <a:rPr lang="fr" sz="2600"/>
              <a:t>Matière : </a:t>
            </a:r>
            <a:r>
              <a:rPr lang="fr" b="1">
                <a:solidFill>
                  <a:srgbClr val="CC0000"/>
                </a:solidFill>
              </a:rPr>
              <a:t>Im</a:t>
            </a:r>
            <a:r>
              <a:rPr lang="fr" b="1"/>
              <a:t>agerie et </a:t>
            </a:r>
            <a:r>
              <a:rPr lang="fr" b="1">
                <a:solidFill>
                  <a:srgbClr val="CC0000"/>
                </a:solidFill>
              </a:rPr>
              <a:t>V</a:t>
            </a:r>
            <a:r>
              <a:rPr lang="fr" b="1"/>
              <a:t>ision </a:t>
            </a:r>
            <a:r>
              <a:rPr lang="fr" b="1">
                <a:solidFill>
                  <a:srgbClr val="CC0000"/>
                </a:solidFill>
              </a:rPr>
              <a:t>A</a:t>
            </a:r>
            <a:r>
              <a:rPr lang="fr" b="1"/>
              <a:t>rtificielle</a:t>
            </a:r>
            <a:endParaRPr/>
          </a:p>
        </p:txBody>
      </p:sp>
      <p:sp>
        <p:nvSpPr>
          <p:cNvPr id="115" name="Google Shape;115;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62500" lnSpcReduction="20000"/>
          </a:bodyPr>
          <a:lstStyle/>
          <a:p>
            <a:pPr marL="457200" marR="0" lvl="0" indent="-425378" algn="l" rtl="0">
              <a:lnSpc>
                <a:spcPct val="115000"/>
              </a:lnSpc>
              <a:spcBef>
                <a:spcPts val="0"/>
              </a:spcBef>
              <a:spcAft>
                <a:spcPts val="0"/>
              </a:spcAft>
              <a:buClr>
                <a:schemeClr val="dk1"/>
              </a:buClr>
              <a:buSzPct val="100000"/>
              <a:buChar char="●"/>
            </a:pPr>
            <a:r>
              <a:rPr lang="fr" sz="6523">
                <a:solidFill>
                  <a:schemeClr val="dk1"/>
                </a:solidFill>
              </a:rPr>
              <a:t>Mode d’évaluation : </a:t>
            </a:r>
            <a:endParaRPr sz="6523">
              <a:solidFill>
                <a:schemeClr val="dk1"/>
              </a:solidFill>
            </a:endParaRPr>
          </a:p>
          <a:p>
            <a:pPr marL="0" marR="0" lvl="0" indent="0" algn="l" rtl="0">
              <a:lnSpc>
                <a:spcPct val="115000"/>
              </a:lnSpc>
              <a:spcBef>
                <a:spcPts val="0"/>
              </a:spcBef>
              <a:spcAft>
                <a:spcPts val="0"/>
              </a:spcAft>
              <a:buSzPct val="75053"/>
              <a:buNone/>
            </a:pPr>
            <a:r>
              <a:rPr lang="fr" sz="5049">
                <a:solidFill>
                  <a:schemeClr val="dk1"/>
                </a:solidFill>
              </a:rPr>
              <a:t>Moyenne Matière = Note contrôle*60%+Note de travaux*40%</a:t>
            </a:r>
            <a:endParaRPr sz="5049">
              <a:solidFill>
                <a:schemeClr val="dk1"/>
              </a:solidFill>
            </a:endParaRPr>
          </a:p>
          <a:p>
            <a:pPr marL="457200" marR="0" lvl="0" indent="-425378" algn="l" rtl="0">
              <a:lnSpc>
                <a:spcPct val="115000"/>
              </a:lnSpc>
              <a:spcBef>
                <a:spcPts val="0"/>
              </a:spcBef>
              <a:spcAft>
                <a:spcPts val="0"/>
              </a:spcAft>
              <a:buClr>
                <a:schemeClr val="dk1"/>
              </a:buClr>
              <a:buSzPct val="100000"/>
              <a:buChar char="●"/>
            </a:pPr>
            <a:r>
              <a:rPr lang="fr" sz="6523">
                <a:solidFill>
                  <a:schemeClr val="dk1"/>
                </a:solidFill>
              </a:rPr>
              <a:t>Connaissances préalables recommandées</a:t>
            </a:r>
            <a:endParaRPr sz="6523">
              <a:solidFill>
                <a:schemeClr val="dk1"/>
              </a:solidFill>
            </a:endParaRPr>
          </a:p>
          <a:p>
            <a:pPr marL="0" marR="0" lvl="0" indent="0" algn="l" rtl="0">
              <a:lnSpc>
                <a:spcPct val="115000"/>
              </a:lnSpc>
              <a:spcBef>
                <a:spcPts val="0"/>
              </a:spcBef>
              <a:spcAft>
                <a:spcPts val="0"/>
              </a:spcAft>
              <a:buSzPct val="75053"/>
              <a:buNone/>
            </a:pPr>
            <a:r>
              <a:rPr lang="fr" sz="5049">
                <a:solidFill>
                  <a:schemeClr val="dk1"/>
                </a:solidFill>
              </a:rPr>
              <a:t>Langage Matlab/Python</a:t>
            </a:r>
            <a:endParaRPr sz="6523">
              <a:solidFill>
                <a:schemeClr val="dk1"/>
              </a:solidFill>
            </a:endParaRPr>
          </a:p>
          <a:p>
            <a:pPr marL="457200" marR="0" lvl="0" indent="0" algn="l" rtl="0">
              <a:lnSpc>
                <a:spcPct val="115000"/>
              </a:lnSpc>
              <a:spcBef>
                <a:spcPts val="0"/>
              </a:spcBef>
              <a:spcAft>
                <a:spcPts val="0"/>
              </a:spcAft>
              <a:buSzPct val="58094"/>
              <a:buNone/>
            </a:pPr>
            <a:endParaRPr sz="6523">
              <a:solidFill>
                <a:schemeClr val="dk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8"/>
          <p:cNvSpPr txBox="1"/>
          <p:nvPr/>
        </p:nvSpPr>
        <p:spPr>
          <a:xfrm>
            <a:off x="829056" y="83344"/>
            <a:ext cx="7171944" cy="2996944"/>
          </a:xfrm>
          <a:prstGeom prst="rect">
            <a:avLst/>
          </a:prstGeom>
          <a:noFill/>
          <a:ln>
            <a:noFill/>
          </a:ln>
        </p:spPr>
        <p:txBody>
          <a:bodyPr spcFirstLastPara="1" wrap="square" lIns="68569" tIns="34275" rIns="68569" bIns="34275" anchor="t" anchorCtr="0">
            <a:spAutoFit/>
          </a:bodyPr>
          <a:lstStyle/>
          <a:p>
            <a:pPr indent="-104775">
              <a:lnSpc>
                <a:spcPct val="50000"/>
              </a:lnSpc>
              <a:buClr>
                <a:srgbClr val="FF0000"/>
              </a:buClr>
              <a:buSzPts val="2200"/>
              <a:buFont typeface="Noto Sans Symbols"/>
              <a:buChar char="✔"/>
            </a:pPr>
            <a:r>
              <a:rPr lang="fr-FR" sz="1650" b="1" dirty="0">
                <a:solidFill>
                  <a:schemeClr val="dk1"/>
                </a:solidFill>
                <a:latin typeface="Times New Roman"/>
                <a:ea typeface="Times New Roman"/>
                <a:cs typeface="Times New Roman"/>
                <a:sym typeface="Times New Roman"/>
              </a:rPr>
              <a:t> Gain sur les temps de transmission</a:t>
            </a:r>
            <a:endParaRPr sz="1050" dirty="0"/>
          </a:p>
          <a:p>
            <a:pPr>
              <a:lnSpc>
                <a:spcPct val="50000"/>
              </a:lnSpc>
              <a:spcBef>
                <a:spcPts val="825"/>
              </a:spcBef>
              <a:buClr>
                <a:srgbClr val="FF0000"/>
              </a:buClr>
              <a:buSzPts val="2200"/>
            </a:pPr>
            <a:r>
              <a:rPr lang="fr-FR" sz="1650" b="1" dirty="0">
                <a:solidFill>
                  <a:schemeClr val="dk1"/>
                </a:solidFill>
                <a:latin typeface="Times New Roman"/>
                <a:ea typeface="Times New Roman"/>
                <a:cs typeface="Times New Roman"/>
                <a:sym typeface="Times New Roman"/>
              </a:rPr>
              <a:t>  - Moins de données à transmettre</a:t>
            </a:r>
            <a:endParaRPr sz="1050" dirty="0"/>
          </a:p>
          <a:p>
            <a:pPr>
              <a:lnSpc>
                <a:spcPct val="50000"/>
              </a:lnSpc>
              <a:spcBef>
                <a:spcPts val="825"/>
              </a:spcBef>
              <a:buClr>
                <a:srgbClr val="FF0000"/>
              </a:buClr>
              <a:buSzPts val="2200"/>
            </a:pPr>
            <a:r>
              <a:rPr lang="fr-FR" sz="1650" b="1" dirty="0">
                <a:solidFill>
                  <a:schemeClr val="dk1"/>
                </a:solidFill>
                <a:latin typeface="Times New Roman"/>
                <a:ea typeface="Times New Roman"/>
                <a:cs typeface="Times New Roman"/>
                <a:sym typeface="Times New Roman"/>
              </a:rPr>
              <a:t>  - compression + envoi/réception + décompression plus rapide.  </a:t>
            </a:r>
            <a:endParaRPr sz="1050" dirty="0"/>
          </a:p>
          <a:p>
            <a:pPr>
              <a:spcBef>
                <a:spcPts val="900"/>
              </a:spcBef>
              <a:buClr>
                <a:srgbClr val="FF0000"/>
              </a:buClr>
              <a:buSzPts val="2400"/>
            </a:pPr>
            <a:r>
              <a:rPr lang="fr-FR" sz="1800" b="1" dirty="0">
                <a:solidFill>
                  <a:srgbClr val="FF0000"/>
                </a:solidFill>
              </a:rPr>
              <a:t> Exemples :</a:t>
            </a:r>
            <a:endParaRPr sz="1050" dirty="0"/>
          </a:p>
          <a:p>
            <a:r>
              <a:rPr lang="fr-FR" sz="1800" b="1" dirty="0">
                <a:solidFill>
                  <a:schemeClr val="accent2"/>
                </a:solidFill>
                <a:latin typeface="Times New Roman"/>
                <a:ea typeface="Times New Roman"/>
                <a:cs typeface="Times New Roman"/>
                <a:sym typeface="Times New Roman"/>
              </a:rPr>
              <a:t>Gain en espace de stockage</a:t>
            </a:r>
            <a:endParaRPr sz="1050" dirty="0"/>
          </a:p>
          <a:p>
            <a:r>
              <a:rPr lang="fr-FR" sz="1650" b="1" dirty="0">
                <a:solidFill>
                  <a:schemeClr val="dk1"/>
                </a:solidFill>
                <a:latin typeface="Times New Roman"/>
                <a:ea typeface="Times New Roman"/>
                <a:cs typeface="Times New Roman"/>
                <a:sym typeface="Times New Roman"/>
              </a:rPr>
              <a:t>Une image JPEG se compresse facilement à 90%</a:t>
            </a:r>
            <a:endParaRPr sz="1050" dirty="0"/>
          </a:p>
          <a:p>
            <a:r>
              <a:rPr lang="fr-FR" sz="1650" b="1" dirty="0">
                <a:solidFill>
                  <a:schemeClr val="dk1"/>
                </a:solidFill>
                <a:latin typeface="Times New Roman"/>
                <a:ea typeface="Times New Roman"/>
                <a:cs typeface="Times New Roman"/>
                <a:sym typeface="Times New Roman"/>
              </a:rPr>
              <a:t>Un fichier HTML compressé en GZIP se comprime facilement à 50% de sa taille originale</a:t>
            </a:r>
            <a:endParaRPr sz="1050" dirty="0"/>
          </a:p>
          <a:p>
            <a:r>
              <a:rPr lang="fr-FR" sz="1800" b="1" dirty="0">
                <a:solidFill>
                  <a:schemeClr val="accent2"/>
                </a:solidFill>
                <a:latin typeface="Times New Roman"/>
                <a:ea typeface="Times New Roman"/>
                <a:cs typeface="Times New Roman"/>
                <a:sym typeface="Times New Roman"/>
              </a:rPr>
              <a:t>Gain en temps sur les lectures/écritures</a:t>
            </a:r>
            <a:endParaRPr sz="1050" dirty="0"/>
          </a:p>
          <a:p>
            <a:endParaRPr sz="1800" b="1" dirty="0">
              <a:solidFill>
                <a:schemeClr val="accent2"/>
              </a:solidFill>
              <a:latin typeface="Times New Roman"/>
              <a:ea typeface="Times New Roman"/>
              <a:cs typeface="Times New Roman"/>
              <a:sym typeface="Times New Roman"/>
            </a:endParaRPr>
          </a:p>
          <a:p>
            <a:pPr>
              <a:spcBef>
                <a:spcPts val="825"/>
              </a:spcBef>
              <a:buClr>
                <a:srgbClr val="FF0000"/>
              </a:buClr>
              <a:buSzPts val="2200"/>
            </a:pPr>
            <a:endParaRPr sz="1650" b="1" dirty="0">
              <a:solidFill>
                <a:schemeClr val="dk1"/>
              </a:solidFill>
              <a:latin typeface="Times New Roman"/>
              <a:ea typeface="Times New Roman"/>
              <a:cs typeface="Times New Roman"/>
              <a:sym typeface="Times New Roman"/>
            </a:endParaRPr>
          </a:p>
        </p:txBody>
      </p:sp>
      <p:pic>
        <p:nvPicPr>
          <p:cNvPr id="332" name="Google Shape;332;p28"/>
          <p:cNvPicPr preferRelativeResize="0">
            <a:picLocks noGrp="1"/>
          </p:cNvPicPr>
          <p:nvPr>
            <p:ph type="body" idx="1"/>
          </p:nvPr>
        </p:nvPicPr>
        <p:blipFill rotWithShape="1">
          <a:blip r:embed="rId3">
            <a:alphaModFix/>
          </a:blip>
          <a:srcRect/>
          <a:stretch/>
        </p:blipFill>
        <p:spPr>
          <a:xfrm>
            <a:off x="914400" y="2515791"/>
            <a:ext cx="7182853" cy="2590800"/>
          </a:xfrm>
          <a:prstGeom prst="rect">
            <a:avLst/>
          </a:prstGeom>
          <a:noFill/>
          <a:ln>
            <a:noFill/>
          </a:ln>
        </p:spPr>
      </p:pic>
      <p:sp>
        <p:nvSpPr>
          <p:cNvPr id="4" name="Google Shape;147;p31"/>
          <p:cNvSpPr txBox="1">
            <a:spLocks/>
          </p:cNvSpPr>
          <p:nvPr/>
        </p:nvSpPr>
        <p:spPr>
          <a:xfrm>
            <a:off x="5449824" y="0"/>
            <a:ext cx="3694326" cy="30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2800"/>
            </a:pPr>
            <a:r>
              <a:rPr lang="fr-FR" sz="1200" b="1" smtClean="0">
                <a:latin typeface="Times New Roman"/>
                <a:ea typeface="Times New Roman"/>
                <a:cs typeface="Times New Roman"/>
                <a:sym typeface="Times New Roman"/>
              </a:rPr>
              <a:t>Chapitre 1 : Rappels sur le traitement d’images</a:t>
            </a:r>
            <a:endParaRPr lang="fr-FR" sz="1200" dirty="0"/>
          </a:p>
        </p:txBody>
      </p:sp>
    </p:spTree>
    <p:extLst>
      <p:ext uri="{BB962C8B-B14F-4D97-AF65-F5344CB8AC3E}">
        <p14:creationId xmlns:p14="http://schemas.microsoft.com/office/powerpoint/2010/main" val="3989734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p:nvPr/>
        </p:nvSpPr>
        <p:spPr>
          <a:xfrm>
            <a:off x="1130808" y="987903"/>
            <a:ext cx="6858000" cy="207719"/>
          </a:xfrm>
          <a:prstGeom prst="rect">
            <a:avLst/>
          </a:prstGeom>
          <a:noFill/>
          <a:ln>
            <a:noFill/>
          </a:ln>
        </p:spPr>
        <p:txBody>
          <a:bodyPr spcFirstLastPara="1" wrap="square" lIns="68569" tIns="34275" rIns="68569" bIns="34275" anchor="t" anchorCtr="0">
            <a:spAutoFit/>
          </a:bodyPr>
          <a:lstStyle/>
          <a:p>
            <a:pPr>
              <a:lnSpc>
                <a:spcPct val="50000"/>
              </a:lnSpc>
              <a:buClr>
                <a:srgbClr val="FF0000"/>
              </a:buClr>
              <a:buSzPts val="2400"/>
            </a:pPr>
            <a:r>
              <a:rPr lang="fr-FR" sz="1800" b="1">
                <a:solidFill>
                  <a:schemeClr val="accent2"/>
                </a:solidFill>
                <a:latin typeface="Times New Roman"/>
                <a:ea typeface="Times New Roman"/>
                <a:cs typeface="Times New Roman"/>
                <a:sym typeface="Times New Roman"/>
              </a:rPr>
              <a:t>Gain sur les temps de transmission</a:t>
            </a:r>
            <a:endParaRPr sz="1650" b="1">
              <a:solidFill>
                <a:schemeClr val="dk1"/>
              </a:solidFill>
              <a:latin typeface="Times New Roman"/>
              <a:ea typeface="Times New Roman"/>
              <a:cs typeface="Times New Roman"/>
              <a:sym typeface="Times New Roman"/>
            </a:endParaRPr>
          </a:p>
        </p:txBody>
      </p:sp>
      <p:pic>
        <p:nvPicPr>
          <p:cNvPr id="339" name="Google Shape;339;p29"/>
          <p:cNvPicPr preferRelativeResize="0">
            <a:picLocks noGrp="1"/>
          </p:cNvPicPr>
          <p:nvPr>
            <p:ph type="body" idx="1"/>
          </p:nvPr>
        </p:nvPicPr>
        <p:blipFill rotWithShape="1">
          <a:blip r:embed="rId3">
            <a:alphaModFix/>
          </a:blip>
          <a:srcRect/>
          <a:stretch/>
        </p:blipFill>
        <p:spPr>
          <a:xfrm>
            <a:off x="976643" y="1799273"/>
            <a:ext cx="6831619" cy="2344341"/>
          </a:xfrm>
          <a:prstGeom prst="rect">
            <a:avLst/>
          </a:prstGeom>
          <a:noFill/>
          <a:ln>
            <a:noFill/>
          </a:ln>
        </p:spPr>
      </p:pic>
      <p:sp>
        <p:nvSpPr>
          <p:cNvPr id="6"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181649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freshplaza.fr/remote/https/agfstorage.blob.core.windows.net/misc/FP_fr/2022/12/07/eth2.jpg?preset=ContentFull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705" y="625475"/>
            <a:ext cx="3228095" cy="227622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132347" y="36093"/>
            <a:ext cx="4511842" cy="400110"/>
          </a:xfrm>
          <a:prstGeom prst="rect">
            <a:avLst/>
          </a:prstGeom>
          <a:noFill/>
        </p:spPr>
        <p:txBody>
          <a:bodyPr wrap="square" rtlCol="0">
            <a:spAutoFit/>
          </a:bodyPr>
          <a:lstStyle/>
          <a:p>
            <a:r>
              <a:rPr lang="fr-FR" sz="2000" b="1" dirty="0" smtClean="0">
                <a:solidFill>
                  <a:srgbClr val="C00000"/>
                </a:solidFill>
              </a:rPr>
              <a:t>10- domaines d’application du TI</a:t>
            </a:r>
            <a:endParaRPr lang="fr-FR" sz="2000" b="1" dirty="0">
              <a:solidFill>
                <a:srgbClr val="C00000"/>
              </a:solidFill>
            </a:endParaRPr>
          </a:p>
        </p:txBody>
      </p:sp>
      <p:sp>
        <p:nvSpPr>
          <p:cNvPr id="7"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
        <p:nvSpPr>
          <p:cNvPr id="5" name="ZoneTexte 4"/>
          <p:cNvSpPr txBox="1"/>
          <p:nvPr/>
        </p:nvSpPr>
        <p:spPr>
          <a:xfrm>
            <a:off x="256032" y="436203"/>
            <a:ext cx="2462784" cy="400110"/>
          </a:xfrm>
          <a:prstGeom prst="rect">
            <a:avLst/>
          </a:prstGeom>
          <a:noFill/>
        </p:spPr>
        <p:txBody>
          <a:bodyPr wrap="square" rtlCol="0">
            <a:spAutoFit/>
          </a:bodyPr>
          <a:lstStyle/>
          <a:p>
            <a:r>
              <a:rPr lang="fr-FR" sz="2000" dirty="0" smtClean="0">
                <a:solidFill>
                  <a:schemeClr val="accent1">
                    <a:lumMod val="75000"/>
                  </a:schemeClr>
                </a:solidFill>
              </a:rPr>
              <a:t> Robotique</a:t>
            </a:r>
            <a:endParaRPr lang="fr-FR" sz="2000" dirty="0">
              <a:solidFill>
                <a:schemeClr val="accent1">
                  <a:lumMod val="75000"/>
                </a:schemeClr>
              </a:solidFill>
            </a:endParaRPr>
          </a:p>
        </p:txBody>
      </p:sp>
      <p:sp>
        <p:nvSpPr>
          <p:cNvPr id="8" name="Rectangle 7"/>
          <p:cNvSpPr/>
          <p:nvPr/>
        </p:nvSpPr>
        <p:spPr>
          <a:xfrm>
            <a:off x="5684912" y="3066382"/>
            <a:ext cx="1895071" cy="307777"/>
          </a:xfrm>
          <a:prstGeom prst="rect">
            <a:avLst/>
          </a:prstGeom>
        </p:spPr>
        <p:txBody>
          <a:bodyPr wrap="none">
            <a:spAutoFit/>
          </a:bodyPr>
          <a:lstStyle/>
          <a:p>
            <a:r>
              <a:rPr lang="fr-FR" dirty="0">
                <a:latin typeface="Arial" panose="020B0604020202020204" pitchFamily="34" charset="0"/>
              </a:rPr>
              <a:t> un robot de cueillette</a:t>
            </a:r>
            <a:endParaRPr lang="fr-FR" dirty="0"/>
          </a:p>
        </p:txBody>
      </p:sp>
      <p:pic>
        <p:nvPicPr>
          <p:cNvPr id="6148" name="Picture 4" descr="https://www.wipo.int/export/sites/www/wipo_magazine/images/en/2014/2014_06_art_3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023" y="1039399"/>
            <a:ext cx="2501741" cy="166782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23745" y="2773962"/>
            <a:ext cx="2770310" cy="1169551"/>
          </a:xfrm>
          <a:prstGeom prst="rect">
            <a:avLst/>
          </a:prstGeom>
        </p:spPr>
        <p:txBody>
          <a:bodyPr wrap="none">
            <a:spAutoFit/>
          </a:bodyPr>
          <a:lstStyle/>
          <a:p>
            <a:r>
              <a:rPr lang="fr-FR" dirty="0" smtClean="0">
                <a:latin typeface="Arial" panose="020B0604020202020204" pitchFamily="34" charset="0"/>
              </a:rPr>
              <a:t>Conduite autonome</a:t>
            </a:r>
          </a:p>
          <a:p>
            <a:pPr marL="285750" indent="-285750">
              <a:buFontTx/>
              <a:buChar char="-"/>
            </a:pPr>
            <a:r>
              <a:rPr lang="fr-FR" dirty="0" smtClean="0">
                <a:latin typeface="Arial" panose="020B0604020202020204" pitchFamily="34" charset="0"/>
              </a:rPr>
              <a:t>Evitement d’obstacle</a:t>
            </a:r>
          </a:p>
          <a:p>
            <a:pPr marL="285750" indent="-285750">
              <a:buFontTx/>
              <a:buChar char="-"/>
            </a:pPr>
            <a:r>
              <a:rPr lang="fr-FR" dirty="0" smtClean="0">
                <a:latin typeface="Arial" panose="020B0604020202020204" pitchFamily="34" charset="0"/>
              </a:rPr>
              <a:t>Reconstruction 3D</a:t>
            </a:r>
          </a:p>
          <a:p>
            <a:pPr marL="285750" indent="-285750">
              <a:buFontTx/>
              <a:buChar char="-"/>
            </a:pPr>
            <a:r>
              <a:rPr lang="fr-FR" dirty="0" smtClean="0">
                <a:latin typeface="Arial" panose="020B0604020202020204" pitchFamily="34" charset="0"/>
              </a:rPr>
              <a:t>Environnement non structuré</a:t>
            </a:r>
          </a:p>
          <a:p>
            <a:pPr marL="285750" indent="-285750">
              <a:buFontTx/>
              <a:buChar char="-"/>
            </a:pPr>
            <a:endParaRPr lang="fr-FR" dirty="0"/>
          </a:p>
        </p:txBody>
      </p:sp>
    </p:spTree>
    <p:extLst>
      <p:ext uri="{BB962C8B-B14F-4D97-AF65-F5344CB8AC3E}">
        <p14:creationId xmlns:p14="http://schemas.microsoft.com/office/powerpoint/2010/main" val="3537544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132347" y="36093"/>
            <a:ext cx="4511842" cy="400110"/>
          </a:xfrm>
          <a:prstGeom prst="rect">
            <a:avLst/>
          </a:prstGeom>
          <a:noFill/>
        </p:spPr>
        <p:txBody>
          <a:bodyPr wrap="square" rtlCol="0">
            <a:spAutoFit/>
          </a:bodyPr>
          <a:lstStyle/>
          <a:p>
            <a:r>
              <a:rPr lang="fr-FR" sz="2000" b="1" dirty="0" smtClean="0">
                <a:solidFill>
                  <a:srgbClr val="C00000"/>
                </a:solidFill>
              </a:rPr>
              <a:t>10- domaines d’application du TI</a:t>
            </a:r>
            <a:endParaRPr lang="fr-FR" sz="2000" b="1" dirty="0">
              <a:solidFill>
                <a:srgbClr val="C00000"/>
              </a:solidFill>
            </a:endParaRPr>
          </a:p>
        </p:txBody>
      </p:sp>
      <p:sp>
        <p:nvSpPr>
          <p:cNvPr id="7"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
        <p:nvSpPr>
          <p:cNvPr id="5" name="ZoneTexte 4"/>
          <p:cNvSpPr txBox="1"/>
          <p:nvPr/>
        </p:nvSpPr>
        <p:spPr>
          <a:xfrm>
            <a:off x="256032" y="436203"/>
            <a:ext cx="2462784" cy="400110"/>
          </a:xfrm>
          <a:prstGeom prst="rect">
            <a:avLst/>
          </a:prstGeom>
          <a:noFill/>
        </p:spPr>
        <p:txBody>
          <a:bodyPr wrap="square" rtlCol="0">
            <a:spAutoFit/>
          </a:bodyPr>
          <a:lstStyle/>
          <a:p>
            <a:r>
              <a:rPr lang="fr-FR" sz="2000" dirty="0" smtClean="0">
                <a:solidFill>
                  <a:schemeClr val="accent1">
                    <a:lumMod val="75000"/>
                  </a:schemeClr>
                </a:solidFill>
              </a:rPr>
              <a:t>Télédétection</a:t>
            </a:r>
            <a:endParaRPr lang="fr-FR" sz="2000" dirty="0">
              <a:solidFill>
                <a:schemeClr val="accent1">
                  <a:lumMod val="75000"/>
                </a:schemeClr>
              </a:solidFill>
            </a:endParaRPr>
          </a:p>
        </p:txBody>
      </p:sp>
      <p:sp>
        <p:nvSpPr>
          <p:cNvPr id="8" name="Rectangle 7"/>
          <p:cNvSpPr/>
          <p:nvPr/>
        </p:nvSpPr>
        <p:spPr>
          <a:xfrm>
            <a:off x="5684912" y="3066382"/>
            <a:ext cx="1388522" cy="307777"/>
          </a:xfrm>
          <a:prstGeom prst="rect">
            <a:avLst/>
          </a:prstGeom>
        </p:spPr>
        <p:txBody>
          <a:bodyPr wrap="none">
            <a:spAutoFit/>
          </a:bodyPr>
          <a:lstStyle/>
          <a:p>
            <a:r>
              <a:rPr lang="fr-FR" dirty="0" smtClean="0">
                <a:latin typeface="Arial" panose="020B0604020202020204" pitchFamily="34" charset="0"/>
              </a:rPr>
              <a:t>Environnement</a:t>
            </a:r>
            <a:endParaRPr lang="fr-FR" dirty="0"/>
          </a:p>
        </p:txBody>
      </p:sp>
      <p:sp>
        <p:nvSpPr>
          <p:cNvPr id="11" name="Rectangle 10"/>
          <p:cNvSpPr/>
          <p:nvPr/>
        </p:nvSpPr>
        <p:spPr>
          <a:xfrm>
            <a:off x="689493" y="3646020"/>
            <a:ext cx="2452916" cy="523220"/>
          </a:xfrm>
          <a:prstGeom prst="rect">
            <a:avLst/>
          </a:prstGeom>
        </p:spPr>
        <p:txBody>
          <a:bodyPr wrap="none">
            <a:spAutoFit/>
          </a:bodyPr>
          <a:lstStyle/>
          <a:p>
            <a:r>
              <a:rPr lang="fr-FR" dirty="0" smtClean="0">
                <a:latin typeface="Arial" panose="020B0604020202020204" pitchFamily="34" charset="0"/>
              </a:rPr>
              <a:t>Surveillance du trafic routier</a:t>
            </a:r>
          </a:p>
          <a:p>
            <a:pPr marL="285750" indent="-285750">
              <a:buFontTx/>
              <a:buChar char="-"/>
            </a:pPr>
            <a:endParaRPr lang="fr-FR" dirty="0"/>
          </a:p>
        </p:txBody>
      </p:sp>
      <p:pic>
        <p:nvPicPr>
          <p:cNvPr id="7170" name="Picture 2" descr="FLIR Intelligent Transportation Solutions | Teledyne FLIR"/>
          <p:cNvPicPr>
            <a:picLocks noChangeAspect="1" noChangeArrowheads="1"/>
          </p:cNvPicPr>
          <p:nvPr/>
        </p:nvPicPr>
        <p:blipFill rotWithShape="1">
          <a:blip r:embed="rId2">
            <a:extLst>
              <a:ext uri="{28A0092B-C50C-407E-A947-70E740481C1C}">
                <a14:useLocalDpi xmlns:a14="http://schemas.microsoft.com/office/drawing/2010/main" val="0"/>
              </a:ext>
            </a:extLst>
          </a:blip>
          <a:srcRect r="41863"/>
          <a:stretch/>
        </p:blipFill>
        <p:spPr bwMode="auto">
          <a:xfrm>
            <a:off x="414171" y="1088159"/>
            <a:ext cx="300356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érie Télédétection pour décideurs N°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191" y="965644"/>
            <a:ext cx="4739964" cy="193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220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18158" t="24783" r="18947" b="9220"/>
          <a:stretch/>
        </p:blipFill>
        <p:spPr>
          <a:xfrm>
            <a:off x="292608" y="260120"/>
            <a:ext cx="8449056" cy="4684859"/>
          </a:xfrm>
          <a:prstGeom prst="rect">
            <a:avLst/>
          </a:prstGeom>
        </p:spPr>
      </p:pic>
      <p:sp>
        <p:nvSpPr>
          <p:cNvPr id="6" name="Google Shape;147;p31"/>
          <p:cNvSpPr txBox="1">
            <a:spLocks noGrp="1"/>
          </p:cNvSpPr>
          <p:nvPr>
            <p:ph type="title"/>
          </p:nvPr>
        </p:nvSpPr>
        <p:spPr>
          <a:xfrm>
            <a:off x="5449824" y="0"/>
            <a:ext cx="3694326"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Tree>
    <p:extLst>
      <p:ext uri="{BB962C8B-B14F-4D97-AF65-F5344CB8AC3E}">
        <p14:creationId xmlns:p14="http://schemas.microsoft.com/office/powerpoint/2010/main" val="29347109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11- </a:t>
            </a:r>
            <a:r>
              <a:rPr lang="fr-FR" b="1" kern="10" dirty="0" smtClean="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  </a:t>
            </a:r>
            <a:r>
              <a:rPr lang="fr-FR" b="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Système des Couleurs</a:t>
            </a:r>
            <a:br>
              <a:rPr lang="fr-FR" b="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br>
            <a:endParaRPr lang="fr-FR" dirty="0"/>
          </a:p>
        </p:txBody>
      </p:sp>
      <p:sp>
        <p:nvSpPr>
          <p:cNvPr id="4" name="Espace réservé du texte 3"/>
          <p:cNvSpPr>
            <a:spLocks noGrp="1"/>
          </p:cNvSpPr>
          <p:nvPr>
            <p:ph type="body" idx="2"/>
          </p:nvPr>
        </p:nvSpPr>
        <p:spPr>
          <a:xfrm>
            <a:off x="255181" y="976866"/>
            <a:ext cx="8431619" cy="3403747"/>
          </a:xfrm>
        </p:spPr>
        <p:txBody>
          <a:bodyPr/>
          <a:lstStyle/>
          <a:p>
            <a:pPr algn="l" rtl="0"/>
            <a:r>
              <a:rPr lang="fr-FR" sz="2000" dirty="0"/>
              <a:t>Toute couleur visible peut être décomposée en trois couleurs de base, dites couleurs primaires. A partir de ces trois couleurs primaires, et en faisant varier leur intensité, il est possible de produire l ’ensemble des couleurs visibles</a:t>
            </a:r>
            <a:r>
              <a:rPr lang="fr-FR" sz="2000" dirty="0" smtClean="0"/>
              <a:t>.</a:t>
            </a:r>
          </a:p>
          <a:p>
            <a:pPr algn="l" rtl="0"/>
            <a:r>
              <a:rPr lang="fr-FR" sz="2000" dirty="0"/>
              <a:t> Si les couleurs désirées sont composées à l ’aide de trois faisceaux lumineux fournis par des lampes équipées de filtres colorés, on parle de </a:t>
            </a:r>
            <a:r>
              <a:rPr lang="fr-FR" sz="2000" b="1" dirty="0"/>
              <a:t>synthèse additive</a:t>
            </a:r>
            <a:r>
              <a:rPr lang="fr-FR" sz="2000" dirty="0"/>
              <a:t>. Dans ce cas, les trois couleurs fondamentales sont </a:t>
            </a:r>
            <a:r>
              <a:rPr lang="fr-FR" sz="2000" b="1" dirty="0"/>
              <a:t>le rouge, le vert et le bleu.</a:t>
            </a:r>
          </a:p>
          <a:p>
            <a:pPr marL="38100" indent="0" algn="l" rtl="0">
              <a:buNone/>
            </a:pPr>
            <a:endParaRPr lang="fr-FR" sz="2000" dirty="0"/>
          </a:p>
          <a:p>
            <a:pPr algn="l"/>
            <a:endParaRPr lang="fr-FR" dirty="0"/>
          </a:p>
        </p:txBody>
      </p:sp>
    </p:spTree>
    <p:extLst>
      <p:ext uri="{BB962C8B-B14F-4D97-AF65-F5344CB8AC3E}">
        <p14:creationId xmlns:p14="http://schemas.microsoft.com/office/powerpoint/2010/main" val="175380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p:cNvSpPr>
            <a:spLocks noChangeArrowheads="1"/>
          </p:cNvSpPr>
          <p:nvPr/>
        </p:nvSpPr>
        <p:spPr bwMode="auto">
          <a:xfrm>
            <a:off x="1143000" y="0"/>
            <a:ext cx="6858000" cy="5143500"/>
          </a:xfrm>
          <a:prstGeom prst="rect">
            <a:avLst/>
          </a:prstGeom>
          <a:solidFill>
            <a:schemeClr val="tx1"/>
          </a:solidFill>
          <a:ln w="9525">
            <a:noFill/>
            <a:miter lim="800000"/>
            <a:headEnd/>
            <a:tailEnd/>
          </a:ln>
          <a:effectLst/>
        </p:spPr>
        <p:txBody>
          <a:bodyPr wrap="none" anchor="ctr"/>
          <a:lstStyle/>
          <a:p>
            <a:endParaRPr lang="fr-FR" sz="1050"/>
          </a:p>
        </p:txBody>
      </p:sp>
      <p:sp>
        <p:nvSpPr>
          <p:cNvPr id="6151" name="WordArt 7"/>
          <p:cNvSpPr>
            <a:spLocks noChangeArrowheads="1" noChangeShapeType="1" noTextEdit="1"/>
          </p:cNvSpPr>
          <p:nvPr/>
        </p:nvSpPr>
        <p:spPr bwMode="auto">
          <a:xfrm>
            <a:off x="5612606" y="236935"/>
            <a:ext cx="1985963" cy="228600"/>
          </a:xfrm>
          <a:prstGeom prst="rect">
            <a:avLst/>
          </a:prstGeom>
        </p:spPr>
        <p:txBody>
          <a:bodyPr wrap="none" fromWordArt="1">
            <a:prstTxWarp prst="textPlain">
              <a:avLst>
                <a:gd name="adj" fmla="val 50000"/>
              </a:avLst>
            </a:prstTxWarp>
          </a:bodyPr>
          <a:lstStyle/>
          <a:p>
            <a:pPr algn="ctr" rtl="0"/>
            <a:r>
              <a:rPr lang="fr-FR" sz="15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Couleurs</a:t>
            </a:r>
          </a:p>
        </p:txBody>
      </p:sp>
      <p:sp>
        <p:nvSpPr>
          <p:cNvPr id="6152" name="Text Box 8"/>
          <p:cNvSpPr txBox="1">
            <a:spLocks noChangeArrowheads="1"/>
          </p:cNvSpPr>
          <p:nvPr/>
        </p:nvSpPr>
        <p:spPr bwMode="auto">
          <a:xfrm>
            <a:off x="2647950" y="809625"/>
            <a:ext cx="1914525" cy="323165"/>
          </a:xfrm>
          <a:prstGeom prst="rect">
            <a:avLst/>
          </a:prstGeom>
          <a:noFill/>
          <a:ln w="9525">
            <a:noFill/>
            <a:miter lim="800000"/>
            <a:headEnd/>
            <a:tailEnd/>
          </a:ln>
          <a:effectLst/>
        </p:spPr>
        <p:txBody>
          <a:bodyPr>
            <a:spAutoFit/>
          </a:bodyPr>
          <a:lstStyle/>
          <a:p>
            <a:pPr algn="ctr" rtl="0" eaLnBrk="0" hangingPunct="0">
              <a:spcBef>
                <a:spcPct val="50000"/>
              </a:spcBef>
            </a:pPr>
            <a:r>
              <a:rPr lang="fr-FR" altLang="zh-CN" sz="1500" b="1">
                <a:solidFill>
                  <a:schemeClr val="hlink"/>
                </a:solidFill>
                <a:ea typeface="宋体" charset="-122"/>
              </a:rPr>
              <a:t>Synthèse additive</a:t>
            </a:r>
            <a:endParaRPr lang="fr-FR" altLang="zh-CN" sz="1050" b="1">
              <a:latin typeface="Times New Roman" pitchFamily="18" charset="0"/>
              <a:ea typeface="宋体" charset="-122"/>
            </a:endParaRPr>
          </a:p>
        </p:txBody>
      </p:sp>
      <p:grpSp>
        <p:nvGrpSpPr>
          <p:cNvPr id="2" name="Group 9"/>
          <p:cNvGrpSpPr>
            <a:grpSpLocks/>
          </p:cNvGrpSpPr>
          <p:nvPr/>
        </p:nvGrpSpPr>
        <p:grpSpPr bwMode="auto">
          <a:xfrm>
            <a:off x="3406379" y="2377679"/>
            <a:ext cx="2210990" cy="2001440"/>
            <a:chOff x="1901" y="1997"/>
            <a:chExt cx="1857" cy="1681"/>
          </a:xfrm>
        </p:grpSpPr>
        <p:sp>
          <p:nvSpPr>
            <p:cNvPr id="6154" name="Line 10"/>
            <p:cNvSpPr>
              <a:spLocks noChangeShapeType="1"/>
            </p:cNvSpPr>
            <p:nvPr/>
          </p:nvSpPr>
          <p:spPr bwMode="auto">
            <a:xfrm>
              <a:off x="1997" y="1997"/>
              <a:ext cx="1761" cy="1581"/>
            </a:xfrm>
            <a:prstGeom prst="line">
              <a:avLst/>
            </a:prstGeom>
            <a:noFill/>
            <a:ln w="9525">
              <a:solidFill>
                <a:srgbClr val="FF0000"/>
              </a:solidFill>
              <a:round/>
              <a:headEnd/>
              <a:tailEnd/>
            </a:ln>
            <a:effectLst/>
          </p:spPr>
          <p:txBody>
            <a:bodyPr wrap="none" anchor="ctr"/>
            <a:lstStyle/>
            <a:p>
              <a:endParaRPr lang="fr-FR" sz="1050"/>
            </a:p>
          </p:txBody>
        </p:sp>
        <p:sp>
          <p:nvSpPr>
            <p:cNvPr id="6155" name="Line 11"/>
            <p:cNvSpPr>
              <a:spLocks noChangeShapeType="1"/>
            </p:cNvSpPr>
            <p:nvPr/>
          </p:nvSpPr>
          <p:spPr bwMode="auto">
            <a:xfrm>
              <a:off x="1901" y="2124"/>
              <a:ext cx="737" cy="1440"/>
            </a:xfrm>
            <a:prstGeom prst="line">
              <a:avLst/>
            </a:prstGeom>
            <a:noFill/>
            <a:ln w="9525">
              <a:solidFill>
                <a:srgbClr val="FF0000"/>
              </a:solidFill>
              <a:round/>
              <a:headEnd/>
              <a:tailEnd/>
            </a:ln>
            <a:effectLst/>
          </p:spPr>
          <p:txBody>
            <a:bodyPr wrap="none" anchor="ctr"/>
            <a:lstStyle/>
            <a:p>
              <a:endParaRPr lang="fr-FR" sz="1050"/>
            </a:p>
          </p:txBody>
        </p:sp>
        <p:sp>
          <p:nvSpPr>
            <p:cNvPr id="6156" name="Oval 12"/>
            <p:cNvSpPr>
              <a:spLocks noChangeArrowheads="1"/>
            </p:cNvSpPr>
            <p:nvPr/>
          </p:nvSpPr>
          <p:spPr bwMode="auto">
            <a:xfrm>
              <a:off x="2631" y="3477"/>
              <a:ext cx="1114" cy="201"/>
            </a:xfrm>
            <a:prstGeom prst="ellipse">
              <a:avLst/>
            </a:prstGeom>
            <a:solidFill>
              <a:srgbClr val="FF3300"/>
            </a:solidFill>
            <a:ln w="9525">
              <a:solidFill>
                <a:srgbClr val="FF0000"/>
              </a:solidFill>
              <a:round/>
              <a:headEnd/>
              <a:tailEnd/>
            </a:ln>
            <a:effectLst/>
          </p:spPr>
          <p:txBody>
            <a:bodyPr wrap="none" anchor="ctr"/>
            <a:lstStyle/>
            <a:p>
              <a:pPr algn="ctr" rtl="0" eaLnBrk="0" hangingPunct="0"/>
              <a:endParaRPr lang="en-US" sz="1800">
                <a:solidFill>
                  <a:srgbClr val="E5BB89"/>
                </a:solidFill>
                <a:latin typeface="Times New Roman" pitchFamily="18" charset="0"/>
              </a:endParaRPr>
            </a:p>
          </p:txBody>
        </p:sp>
      </p:grpSp>
      <p:grpSp>
        <p:nvGrpSpPr>
          <p:cNvPr id="3" name="Group 13"/>
          <p:cNvGrpSpPr>
            <a:grpSpLocks/>
          </p:cNvGrpSpPr>
          <p:nvPr/>
        </p:nvGrpSpPr>
        <p:grpSpPr bwMode="auto">
          <a:xfrm>
            <a:off x="2767012" y="2065735"/>
            <a:ext cx="1025129" cy="784622"/>
            <a:chOff x="1364" y="1735"/>
            <a:chExt cx="861" cy="659"/>
          </a:xfrm>
        </p:grpSpPr>
        <p:sp>
          <p:nvSpPr>
            <p:cNvPr id="6158" name="AutoShape 14"/>
            <p:cNvSpPr>
              <a:spLocks noChangeArrowheads="1"/>
            </p:cNvSpPr>
            <p:nvPr/>
          </p:nvSpPr>
          <p:spPr bwMode="auto">
            <a:xfrm rot="-2662868">
              <a:off x="1722" y="1742"/>
              <a:ext cx="224" cy="382"/>
            </a:xfrm>
            <a:prstGeom prst="can">
              <a:avLst>
                <a:gd name="adj" fmla="val 42634"/>
              </a:avLst>
            </a:prstGeom>
            <a:gradFill rotWithShape="0">
              <a:gsLst>
                <a:gs pos="0">
                  <a:srgbClr val="808080">
                    <a:gamma/>
                    <a:shade val="46275"/>
                    <a:invGamma/>
                  </a:srgbClr>
                </a:gs>
                <a:gs pos="100000">
                  <a:srgbClr val="808080"/>
                </a:gs>
              </a:gsLst>
              <a:lin ang="18900000" scaled="1"/>
            </a:gradFill>
            <a:ln w="9525">
              <a:solidFill>
                <a:schemeClr val="tx1"/>
              </a:solidFill>
              <a:round/>
              <a:headEnd/>
              <a:tailEnd/>
            </a:ln>
            <a:effectLst/>
          </p:spPr>
          <p:txBody>
            <a:bodyPr wrap="none" anchor="ctr"/>
            <a:lstStyle/>
            <a:p>
              <a:endParaRPr lang="fr-FR" sz="1050"/>
            </a:p>
          </p:txBody>
        </p:sp>
        <p:sp>
          <p:nvSpPr>
            <p:cNvPr id="6159" name="Oval 15"/>
            <p:cNvSpPr>
              <a:spLocks noChangeArrowheads="1"/>
            </p:cNvSpPr>
            <p:nvPr/>
          </p:nvSpPr>
          <p:spPr bwMode="auto">
            <a:xfrm rot="2735222">
              <a:off x="2010" y="1958"/>
              <a:ext cx="52" cy="378"/>
            </a:xfrm>
            <a:prstGeom prst="ellipse">
              <a:avLst/>
            </a:prstGeom>
            <a:solidFill>
              <a:srgbClr val="FF3300"/>
            </a:solidFill>
            <a:ln w="9525">
              <a:noFill/>
              <a:round/>
              <a:headEnd/>
              <a:tailEnd/>
            </a:ln>
            <a:effectLst/>
          </p:spPr>
          <p:txBody>
            <a:bodyPr wrap="none" anchor="ctr"/>
            <a:lstStyle/>
            <a:p>
              <a:endParaRPr lang="fr-FR" sz="1050"/>
            </a:p>
          </p:txBody>
        </p:sp>
        <p:sp>
          <p:nvSpPr>
            <p:cNvPr id="6160" name="Text Box 16"/>
            <p:cNvSpPr txBox="1">
              <a:spLocks noChangeArrowheads="1"/>
            </p:cNvSpPr>
            <p:nvPr/>
          </p:nvSpPr>
          <p:spPr bwMode="auto">
            <a:xfrm>
              <a:off x="1364" y="1735"/>
              <a:ext cx="339" cy="271"/>
            </a:xfrm>
            <a:prstGeom prst="rect">
              <a:avLst/>
            </a:prstGeom>
            <a:noFill/>
            <a:ln w="9525">
              <a:noFill/>
              <a:miter lim="800000"/>
              <a:headEnd/>
              <a:tailEnd/>
            </a:ln>
            <a:effectLst/>
          </p:spPr>
          <p:txBody>
            <a:bodyPr>
              <a:spAutoFit/>
            </a:bodyPr>
            <a:lstStyle/>
            <a:p>
              <a:pPr algn="l" rtl="0" eaLnBrk="0" hangingPunct="0">
                <a:spcBef>
                  <a:spcPct val="50000"/>
                </a:spcBef>
              </a:pPr>
              <a:r>
                <a:rPr lang="fr-FR" sz="1500">
                  <a:solidFill>
                    <a:schemeClr val="hlink"/>
                  </a:solidFill>
                  <a:latin typeface="Times New Roman" pitchFamily="18" charset="0"/>
                </a:rPr>
                <a:t>S1</a:t>
              </a:r>
              <a:endParaRPr lang="fr-FR" sz="1500">
                <a:latin typeface="Times New Roman" pitchFamily="18" charset="0"/>
              </a:endParaRPr>
            </a:p>
          </p:txBody>
        </p:sp>
        <p:sp>
          <p:nvSpPr>
            <p:cNvPr id="6161" name="Text Box 17"/>
            <p:cNvSpPr txBox="1">
              <a:spLocks noChangeArrowheads="1"/>
            </p:cNvSpPr>
            <p:nvPr/>
          </p:nvSpPr>
          <p:spPr bwMode="auto">
            <a:xfrm>
              <a:off x="1536" y="2181"/>
              <a:ext cx="472" cy="213"/>
            </a:xfrm>
            <a:prstGeom prst="rect">
              <a:avLst/>
            </a:prstGeom>
            <a:noFill/>
            <a:ln w="9525">
              <a:noFill/>
              <a:miter lim="800000"/>
              <a:headEnd/>
              <a:tailEnd/>
            </a:ln>
            <a:effectLst/>
          </p:spPr>
          <p:txBody>
            <a:bodyPr>
              <a:spAutoFit/>
            </a:bodyPr>
            <a:lstStyle/>
            <a:p>
              <a:pPr algn="l" rtl="0" eaLnBrk="0" hangingPunct="0">
                <a:spcBef>
                  <a:spcPct val="50000"/>
                </a:spcBef>
              </a:pPr>
              <a:r>
                <a:rPr lang="fr-FR" sz="1050">
                  <a:solidFill>
                    <a:schemeClr val="hlink"/>
                  </a:solidFill>
                  <a:latin typeface="Times New Roman" pitchFamily="18" charset="0"/>
                </a:rPr>
                <a:t>filtre 1</a:t>
              </a:r>
              <a:endParaRPr lang="fr-FR" sz="1050">
                <a:latin typeface="Times New Roman" pitchFamily="18" charset="0"/>
              </a:endParaRPr>
            </a:p>
          </p:txBody>
        </p:sp>
      </p:grpSp>
      <p:grpSp>
        <p:nvGrpSpPr>
          <p:cNvPr id="4" name="Group 18"/>
          <p:cNvGrpSpPr>
            <a:grpSpLocks/>
          </p:cNvGrpSpPr>
          <p:nvPr/>
        </p:nvGrpSpPr>
        <p:grpSpPr bwMode="auto">
          <a:xfrm>
            <a:off x="4344591" y="1501379"/>
            <a:ext cx="1362075" cy="754856"/>
            <a:chOff x="2689" y="1261"/>
            <a:chExt cx="1144" cy="634"/>
          </a:xfrm>
        </p:grpSpPr>
        <p:sp>
          <p:nvSpPr>
            <p:cNvPr id="6163" name="AutoShape 19"/>
            <p:cNvSpPr>
              <a:spLocks noChangeArrowheads="1"/>
            </p:cNvSpPr>
            <p:nvPr/>
          </p:nvSpPr>
          <p:spPr bwMode="auto">
            <a:xfrm rot="-29474">
              <a:off x="3060" y="1293"/>
              <a:ext cx="224" cy="382"/>
            </a:xfrm>
            <a:prstGeom prst="can">
              <a:avLst>
                <a:gd name="adj" fmla="val 42634"/>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round/>
              <a:headEnd/>
              <a:tailEnd/>
            </a:ln>
            <a:effectLst/>
          </p:spPr>
          <p:txBody>
            <a:bodyPr wrap="none" anchor="ctr"/>
            <a:lstStyle/>
            <a:p>
              <a:endParaRPr lang="fr-FR" sz="1050"/>
            </a:p>
          </p:txBody>
        </p:sp>
        <p:sp>
          <p:nvSpPr>
            <p:cNvPr id="6164" name="Rectangle 20"/>
            <p:cNvSpPr>
              <a:spLocks noChangeArrowheads="1"/>
            </p:cNvSpPr>
            <p:nvPr/>
          </p:nvSpPr>
          <p:spPr bwMode="auto">
            <a:xfrm>
              <a:off x="3375" y="1682"/>
              <a:ext cx="458" cy="213"/>
            </a:xfrm>
            <a:prstGeom prst="rect">
              <a:avLst/>
            </a:prstGeom>
            <a:noFill/>
            <a:ln w="9525">
              <a:noFill/>
              <a:miter lim="800000"/>
              <a:headEnd/>
              <a:tailEnd/>
            </a:ln>
            <a:effectLst/>
          </p:spPr>
          <p:txBody>
            <a:bodyPr wrap="none">
              <a:spAutoFit/>
            </a:bodyPr>
            <a:lstStyle/>
            <a:p>
              <a:pPr algn="l" rtl="0" eaLnBrk="0" hangingPunct="0">
                <a:spcBef>
                  <a:spcPct val="50000"/>
                </a:spcBef>
              </a:pPr>
              <a:r>
                <a:rPr lang="fr-FR" sz="1050">
                  <a:solidFill>
                    <a:schemeClr val="hlink"/>
                  </a:solidFill>
                  <a:latin typeface="Times New Roman" pitchFamily="18" charset="0"/>
                </a:rPr>
                <a:t>filtre 2</a:t>
              </a:r>
              <a:endParaRPr lang="fr-FR" sz="1050">
                <a:latin typeface="Times New Roman" pitchFamily="18" charset="0"/>
              </a:endParaRPr>
            </a:p>
          </p:txBody>
        </p:sp>
        <p:sp>
          <p:nvSpPr>
            <p:cNvPr id="6165" name="Oval 21"/>
            <p:cNvSpPr>
              <a:spLocks noChangeArrowheads="1"/>
            </p:cNvSpPr>
            <p:nvPr/>
          </p:nvSpPr>
          <p:spPr bwMode="auto">
            <a:xfrm rot="-5348604">
              <a:off x="3155" y="1590"/>
              <a:ext cx="53" cy="377"/>
            </a:xfrm>
            <a:prstGeom prst="ellipse">
              <a:avLst/>
            </a:prstGeom>
            <a:solidFill>
              <a:srgbClr val="00FF00"/>
            </a:solidFill>
            <a:ln w="9525">
              <a:noFill/>
              <a:round/>
              <a:headEnd/>
              <a:tailEnd/>
            </a:ln>
            <a:effectLst/>
          </p:spPr>
          <p:txBody>
            <a:bodyPr wrap="none" anchor="ctr"/>
            <a:lstStyle/>
            <a:p>
              <a:endParaRPr lang="fr-FR" sz="1050"/>
            </a:p>
          </p:txBody>
        </p:sp>
        <p:sp>
          <p:nvSpPr>
            <p:cNvPr id="6166" name="Rectangle 22"/>
            <p:cNvSpPr>
              <a:spLocks noChangeArrowheads="1"/>
            </p:cNvSpPr>
            <p:nvPr/>
          </p:nvSpPr>
          <p:spPr bwMode="auto">
            <a:xfrm>
              <a:off x="2689" y="1261"/>
              <a:ext cx="326" cy="271"/>
            </a:xfrm>
            <a:prstGeom prst="rect">
              <a:avLst/>
            </a:prstGeom>
            <a:noFill/>
            <a:ln w="9525">
              <a:noFill/>
              <a:miter lim="800000"/>
              <a:headEnd/>
              <a:tailEnd/>
            </a:ln>
            <a:effectLst/>
          </p:spPr>
          <p:txBody>
            <a:bodyPr wrap="none">
              <a:spAutoFit/>
            </a:bodyPr>
            <a:lstStyle/>
            <a:p>
              <a:pPr algn="l" rtl="0" eaLnBrk="0" hangingPunct="0"/>
              <a:r>
                <a:rPr lang="fr-FR" sz="1500">
                  <a:solidFill>
                    <a:schemeClr val="hlink"/>
                  </a:solidFill>
                  <a:latin typeface="Times New Roman" pitchFamily="18" charset="0"/>
                </a:rPr>
                <a:t>S2</a:t>
              </a:r>
              <a:endParaRPr lang="fr-FR" sz="1500">
                <a:latin typeface="Times New Roman" pitchFamily="18" charset="0"/>
              </a:endParaRPr>
            </a:p>
          </p:txBody>
        </p:sp>
      </p:grpSp>
      <p:grpSp>
        <p:nvGrpSpPr>
          <p:cNvPr id="5" name="Group 23"/>
          <p:cNvGrpSpPr>
            <a:grpSpLocks/>
          </p:cNvGrpSpPr>
          <p:nvPr/>
        </p:nvGrpSpPr>
        <p:grpSpPr bwMode="auto">
          <a:xfrm>
            <a:off x="4274344" y="1970485"/>
            <a:ext cx="1334691" cy="2408634"/>
            <a:chOff x="2630" y="1655"/>
            <a:chExt cx="1121" cy="2023"/>
          </a:xfrm>
        </p:grpSpPr>
        <p:sp>
          <p:nvSpPr>
            <p:cNvPr id="6168" name="Line 24"/>
            <p:cNvSpPr>
              <a:spLocks noChangeShapeType="1"/>
            </p:cNvSpPr>
            <p:nvPr/>
          </p:nvSpPr>
          <p:spPr bwMode="auto">
            <a:xfrm flipH="1">
              <a:off x="2631" y="1655"/>
              <a:ext cx="448" cy="1896"/>
            </a:xfrm>
            <a:prstGeom prst="line">
              <a:avLst/>
            </a:prstGeom>
            <a:noFill/>
            <a:ln w="9525">
              <a:solidFill>
                <a:srgbClr val="00FF00"/>
              </a:solidFill>
              <a:round/>
              <a:headEnd/>
              <a:tailEnd/>
            </a:ln>
            <a:effectLst/>
          </p:spPr>
          <p:txBody>
            <a:bodyPr wrap="none" anchor="ctr"/>
            <a:lstStyle/>
            <a:p>
              <a:endParaRPr lang="fr-FR" sz="1050"/>
            </a:p>
          </p:txBody>
        </p:sp>
        <p:sp>
          <p:nvSpPr>
            <p:cNvPr id="6169" name="Line 25"/>
            <p:cNvSpPr>
              <a:spLocks noChangeShapeType="1"/>
            </p:cNvSpPr>
            <p:nvPr/>
          </p:nvSpPr>
          <p:spPr bwMode="auto">
            <a:xfrm>
              <a:off x="3265" y="1662"/>
              <a:ext cx="486" cy="1916"/>
            </a:xfrm>
            <a:prstGeom prst="line">
              <a:avLst/>
            </a:prstGeom>
            <a:noFill/>
            <a:ln w="9525">
              <a:solidFill>
                <a:srgbClr val="00FF00"/>
              </a:solidFill>
              <a:round/>
              <a:headEnd/>
              <a:tailEnd/>
            </a:ln>
            <a:effectLst/>
          </p:spPr>
          <p:txBody>
            <a:bodyPr wrap="none" anchor="ctr"/>
            <a:lstStyle/>
            <a:p>
              <a:endParaRPr lang="fr-FR" sz="1050"/>
            </a:p>
          </p:txBody>
        </p:sp>
        <p:sp>
          <p:nvSpPr>
            <p:cNvPr id="6170" name="Oval 26"/>
            <p:cNvSpPr>
              <a:spLocks noChangeArrowheads="1"/>
            </p:cNvSpPr>
            <p:nvPr/>
          </p:nvSpPr>
          <p:spPr bwMode="auto">
            <a:xfrm>
              <a:off x="2630" y="3477"/>
              <a:ext cx="1114" cy="201"/>
            </a:xfrm>
            <a:prstGeom prst="ellipse">
              <a:avLst/>
            </a:prstGeom>
            <a:solidFill>
              <a:srgbClr val="FFFF00"/>
            </a:solidFill>
            <a:ln w="9525">
              <a:solidFill>
                <a:srgbClr val="00FF00"/>
              </a:solidFill>
              <a:round/>
              <a:headEnd/>
              <a:tailEnd/>
            </a:ln>
            <a:effectLst/>
          </p:spPr>
          <p:txBody>
            <a:bodyPr wrap="none" anchor="ctr"/>
            <a:lstStyle/>
            <a:p>
              <a:pPr algn="ctr" rtl="0" eaLnBrk="0" hangingPunct="0"/>
              <a:endParaRPr lang="en-US" sz="1800">
                <a:solidFill>
                  <a:srgbClr val="E5BB89"/>
                </a:solidFill>
                <a:latin typeface="Times New Roman" pitchFamily="18" charset="0"/>
              </a:endParaRPr>
            </a:p>
          </p:txBody>
        </p:sp>
      </p:grpSp>
      <p:grpSp>
        <p:nvGrpSpPr>
          <p:cNvPr id="6" name="Group 27"/>
          <p:cNvGrpSpPr>
            <a:grpSpLocks/>
          </p:cNvGrpSpPr>
          <p:nvPr/>
        </p:nvGrpSpPr>
        <p:grpSpPr bwMode="auto">
          <a:xfrm>
            <a:off x="6204349" y="2121694"/>
            <a:ext cx="890588" cy="862013"/>
            <a:chOff x="4251" y="1782"/>
            <a:chExt cx="748" cy="724"/>
          </a:xfrm>
        </p:grpSpPr>
        <p:sp>
          <p:nvSpPr>
            <p:cNvPr id="6172" name="AutoShape 28"/>
            <p:cNvSpPr>
              <a:spLocks noChangeArrowheads="1"/>
            </p:cNvSpPr>
            <p:nvPr/>
          </p:nvSpPr>
          <p:spPr bwMode="auto">
            <a:xfrm rot="2373751">
              <a:off x="4340" y="1782"/>
              <a:ext cx="224" cy="382"/>
            </a:xfrm>
            <a:prstGeom prst="can">
              <a:avLst>
                <a:gd name="adj" fmla="val 42634"/>
              </a:avLst>
            </a:prstGeom>
            <a:gradFill rotWithShape="0">
              <a:gsLst>
                <a:gs pos="0">
                  <a:schemeClr val="bg2"/>
                </a:gs>
                <a:gs pos="100000">
                  <a:schemeClr val="bg2">
                    <a:gamma/>
                    <a:shade val="46275"/>
                    <a:invGamma/>
                  </a:schemeClr>
                </a:gs>
              </a:gsLst>
              <a:lin ang="2700000" scaled="1"/>
            </a:gradFill>
            <a:ln w="9525">
              <a:solidFill>
                <a:schemeClr val="tx1"/>
              </a:solidFill>
              <a:round/>
              <a:headEnd/>
              <a:tailEnd/>
            </a:ln>
            <a:effectLst/>
          </p:spPr>
          <p:txBody>
            <a:bodyPr wrap="none" anchor="ctr"/>
            <a:lstStyle/>
            <a:p>
              <a:endParaRPr lang="fr-FR" sz="1050"/>
            </a:p>
          </p:txBody>
        </p:sp>
        <p:sp>
          <p:nvSpPr>
            <p:cNvPr id="6173" name="Oval 29"/>
            <p:cNvSpPr>
              <a:spLocks noChangeArrowheads="1"/>
            </p:cNvSpPr>
            <p:nvPr/>
          </p:nvSpPr>
          <p:spPr bwMode="auto">
            <a:xfrm rot="-2612756">
              <a:off x="4251" y="1997"/>
              <a:ext cx="50" cy="395"/>
            </a:xfrm>
            <a:prstGeom prst="ellipse">
              <a:avLst/>
            </a:prstGeom>
            <a:solidFill>
              <a:schemeClr val="accent2"/>
            </a:solidFill>
            <a:ln w="9525">
              <a:noFill/>
              <a:round/>
              <a:headEnd/>
              <a:tailEnd/>
            </a:ln>
            <a:effectLst/>
          </p:spPr>
          <p:txBody>
            <a:bodyPr wrap="none" anchor="ctr"/>
            <a:lstStyle/>
            <a:p>
              <a:endParaRPr lang="fr-FR" sz="1050"/>
            </a:p>
          </p:txBody>
        </p:sp>
        <p:sp>
          <p:nvSpPr>
            <p:cNvPr id="6174" name="Rectangle 30"/>
            <p:cNvSpPr>
              <a:spLocks noChangeArrowheads="1"/>
            </p:cNvSpPr>
            <p:nvPr/>
          </p:nvSpPr>
          <p:spPr bwMode="auto">
            <a:xfrm>
              <a:off x="4673" y="1924"/>
              <a:ext cx="326" cy="271"/>
            </a:xfrm>
            <a:prstGeom prst="rect">
              <a:avLst/>
            </a:prstGeom>
            <a:noFill/>
            <a:ln w="9525">
              <a:noFill/>
              <a:miter lim="800000"/>
              <a:headEnd/>
              <a:tailEnd/>
            </a:ln>
            <a:effectLst/>
          </p:spPr>
          <p:txBody>
            <a:bodyPr wrap="none">
              <a:spAutoFit/>
            </a:bodyPr>
            <a:lstStyle/>
            <a:p>
              <a:pPr algn="l" rtl="0" eaLnBrk="0" hangingPunct="0"/>
              <a:r>
                <a:rPr lang="fr-FR" sz="1500">
                  <a:solidFill>
                    <a:schemeClr val="hlink"/>
                  </a:solidFill>
                  <a:latin typeface="Times New Roman" pitchFamily="18" charset="0"/>
                </a:rPr>
                <a:t>S3</a:t>
              </a:r>
              <a:endParaRPr lang="fr-FR" sz="1500">
                <a:latin typeface="Times New Roman" pitchFamily="18" charset="0"/>
              </a:endParaRPr>
            </a:p>
          </p:txBody>
        </p:sp>
        <p:sp>
          <p:nvSpPr>
            <p:cNvPr id="6175" name="Rectangle 31"/>
            <p:cNvSpPr>
              <a:spLocks noChangeArrowheads="1"/>
            </p:cNvSpPr>
            <p:nvPr/>
          </p:nvSpPr>
          <p:spPr bwMode="auto">
            <a:xfrm>
              <a:off x="4291" y="2293"/>
              <a:ext cx="458" cy="213"/>
            </a:xfrm>
            <a:prstGeom prst="rect">
              <a:avLst/>
            </a:prstGeom>
            <a:noFill/>
            <a:ln w="9525">
              <a:noFill/>
              <a:miter lim="800000"/>
              <a:headEnd/>
              <a:tailEnd/>
            </a:ln>
            <a:effectLst/>
          </p:spPr>
          <p:txBody>
            <a:bodyPr wrap="none">
              <a:spAutoFit/>
            </a:bodyPr>
            <a:lstStyle/>
            <a:p>
              <a:pPr algn="l" rtl="0" eaLnBrk="0" hangingPunct="0">
                <a:spcBef>
                  <a:spcPct val="50000"/>
                </a:spcBef>
              </a:pPr>
              <a:r>
                <a:rPr lang="fr-FR" sz="1050">
                  <a:solidFill>
                    <a:schemeClr val="hlink"/>
                  </a:solidFill>
                  <a:latin typeface="Times New Roman" pitchFamily="18" charset="0"/>
                </a:rPr>
                <a:t>filtre 3</a:t>
              </a:r>
              <a:endParaRPr lang="fr-FR" sz="1050">
                <a:latin typeface="Times New Roman" pitchFamily="18" charset="0"/>
              </a:endParaRPr>
            </a:p>
          </p:txBody>
        </p:sp>
      </p:grpSp>
      <p:grpSp>
        <p:nvGrpSpPr>
          <p:cNvPr id="7" name="Group 32"/>
          <p:cNvGrpSpPr>
            <a:grpSpLocks/>
          </p:cNvGrpSpPr>
          <p:nvPr/>
        </p:nvGrpSpPr>
        <p:grpSpPr bwMode="auto">
          <a:xfrm>
            <a:off x="4274344" y="2457450"/>
            <a:ext cx="2110979" cy="1921669"/>
            <a:chOff x="2618" y="2064"/>
            <a:chExt cx="1773" cy="1614"/>
          </a:xfrm>
        </p:grpSpPr>
        <p:sp>
          <p:nvSpPr>
            <p:cNvPr id="6177" name="Line 33"/>
            <p:cNvSpPr>
              <a:spLocks noChangeShapeType="1"/>
            </p:cNvSpPr>
            <p:nvPr/>
          </p:nvSpPr>
          <p:spPr bwMode="auto">
            <a:xfrm flipH="1">
              <a:off x="2625" y="2064"/>
              <a:ext cx="1651" cy="1500"/>
            </a:xfrm>
            <a:prstGeom prst="line">
              <a:avLst/>
            </a:prstGeom>
            <a:noFill/>
            <a:ln w="9525">
              <a:solidFill>
                <a:srgbClr val="0000FF"/>
              </a:solidFill>
              <a:round/>
              <a:headEnd/>
              <a:tailEnd/>
            </a:ln>
            <a:effectLst/>
          </p:spPr>
          <p:txBody>
            <a:bodyPr wrap="none" anchor="ctr"/>
            <a:lstStyle/>
            <a:p>
              <a:endParaRPr lang="fr-FR" sz="1050"/>
            </a:p>
          </p:txBody>
        </p:sp>
        <p:sp>
          <p:nvSpPr>
            <p:cNvPr id="6178" name="Line 34"/>
            <p:cNvSpPr>
              <a:spLocks noChangeShapeType="1"/>
            </p:cNvSpPr>
            <p:nvPr/>
          </p:nvSpPr>
          <p:spPr bwMode="auto">
            <a:xfrm flipH="1">
              <a:off x="3745" y="2157"/>
              <a:ext cx="646" cy="1414"/>
            </a:xfrm>
            <a:prstGeom prst="line">
              <a:avLst/>
            </a:prstGeom>
            <a:noFill/>
            <a:ln w="9525">
              <a:solidFill>
                <a:srgbClr val="0000FF"/>
              </a:solidFill>
              <a:round/>
              <a:headEnd/>
              <a:tailEnd/>
            </a:ln>
            <a:effectLst/>
          </p:spPr>
          <p:txBody>
            <a:bodyPr wrap="none" anchor="ctr"/>
            <a:lstStyle/>
            <a:p>
              <a:endParaRPr lang="fr-FR" sz="1050"/>
            </a:p>
          </p:txBody>
        </p:sp>
        <p:sp>
          <p:nvSpPr>
            <p:cNvPr id="6179" name="Oval 35"/>
            <p:cNvSpPr>
              <a:spLocks noChangeArrowheads="1"/>
            </p:cNvSpPr>
            <p:nvPr/>
          </p:nvSpPr>
          <p:spPr bwMode="auto">
            <a:xfrm>
              <a:off x="2618" y="3477"/>
              <a:ext cx="1114" cy="201"/>
            </a:xfrm>
            <a:prstGeom prst="ellipse">
              <a:avLst/>
            </a:prstGeom>
            <a:solidFill>
              <a:schemeClr val="bg1"/>
            </a:solidFill>
            <a:ln w="9525">
              <a:solidFill>
                <a:srgbClr val="0000FF"/>
              </a:solidFill>
              <a:round/>
              <a:headEnd/>
              <a:tailEnd/>
            </a:ln>
            <a:effectLst/>
          </p:spPr>
          <p:txBody>
            <a:bodyPr wrap="none" anchor="ctr"/>
            <a:lstStyle/>
            <a:p>
              <a:pPr algn="ctr" rtl="0" eaLnBrk="0" hangingPunct="0"/>
              <a:endParaRPr lang="en-US" sz="1800">
                <a:solidFill>
                  <a:srgbClr val="E5BB89"/>
                </a:solidFill>
                <a:latin typeface="Times New Roman" pitchFamily="18" charset="0"/>
              </a:endParaRPr>
            </a:p>
          </p:txBody>
        </p:sp>
      </p:grpSp>
    </p:spTree>
    <p:extLst>
      <p:ext uri="{BB962C8B-B14F-4D97-AF65-F5344CB8AC3E}">
        <p14:creationId xmlns:p14="http://schemas.microsoft.com/office/powerpoint/2010/main" val="98201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11- </a:t>
            </a:r>
            <a:r>
              <a:rPr lang="fr-FR" b="1" kern="10" dirty="0" smtClean="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  </a:t>
            </a:r>
            <a:r>
              <a:rPr lang="fr-FR" b="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Système des Couleurs</a:t>
            </a:r>
            <a:br>
              <a:rPr lang="fr-FR" b="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br>
            <a:endParaRPr lang="fr-FR" dirty="0"/>
          </a:p>
        </p:txBody>
      </p:sp>
      <p:sp>
        <p:nvSpPr>
          <p:cNvPr id="4" name="Espace réservé du texte 3"/>
          <p:cNvSpPr>
            <a:spLocks noGrp="1"/>
          </p:cNvSpPr>
          <p:nvPr>
            <p:ph type="body" idx="2"/>
          </p:nvPr>
        </p:nvSpPr>
        <p:spPr>
          <a:xfrm>
            <a:off x="255181" y="976866"/>
            <a:ext cx="8431619" cy="3775887"/>
          </a:xfrm>
        </p:spPr>
        <p:txBody>
          <a:bodyPr/>
          <a:lstStyle/>
          <a:p>
            <a:pPr algn="l" rtl="0" eaLnBrk="0" hangingPunct="0">
              <a:spcBef>
                <a:spcPct val="30000"/>
              </a:spcBef>
              <a:buFontTx/>
              <a:buBlip>
                <a:blip r:embed="rId2"/>
              </a:buBlip>
            </a:pPr>
            <a:r>
              <a:rPr lang="fr-FR" sz="2000" dirty="0"/>
              <a:t>Si les couleurs sont obtenues par superposition de trois filtre colorés à partir d ’une source unique de lumière blanche, on se situe dans le cas de la </a:t>
            </a:r>
            <a:r>
              <a:rPr lang="fr-FR" sz="2000" b="1" dirty="0"/>
              <a:t>synthèse soustractive</a:t>
            </a:r>
            <a:r>
              <a:rPr lang="fr-FR" sz="2000" dirty="0"/>
              <a:t>. Les trois couleurs choisies comme couleurs primaires sont alors </a:t>
            </a:r>
            <a:r>
              <a:rPr lang="fr-FR" sz="2000" b="1" dirty="0"/>
              <a:t>le jaune, le magenta et le cyan.</a:t>
            </a:r>
          </a:p>
          <a:p>
            <a:pPr algn="l" rtl="0" eaLnBrk="0" hangingPunct="0">
              <a:spcBef>
                <a:spcPct val="30000"/>
              </a:spcBef>
              <a:buFontTx/>
              <a:buBlip>
                <a:blip r:embed="rId2"/>
              </a:buBlip>
            </a:pPr>
            <a:r>
              <a:rPr lang="fr-FR" sz="2000" dirty="0" smtClean="0"/>
              <a:t> </a:t>
            </a:r>
            <a:r>
              <a:rPr lang="fr-FR" sz="2000" dirty="0"/>
              <a:t>Cette distinction entre primitives additives et soustractives est importante dans la pratique de l'imagerie numérique. En effet, les couleurs sur un écran à balayage s'obtiennent par synthèse additive. Par contre, pour la reproduction d'écran par une imprimante couleur, une couleur déjà imprimée joue le rôle d'un filtre absorbant la couleur complémentaire de celle du filtre.</a:t>
            </a:r>
          </a:p>
          <a:p>
            <a:pPr marL="38100" indent="0" algn="l" rtl="0">
              <a:buNone/>
            </a:pPr>
            <a:endParaRPr lang="fr-FR" sz="2000" dirty="0"/>
          </a:p>
          <a:p>
            <a:pPr algn="l"/>
            <a:endParaRPr lang="fr-FR" dirty="0"/>
          </a:p>
        </p:txBody>
      </p:sp>
    </p:spTree>
    <p:extLst>
      <p:ext uri="{BB962C8B-B14F-4D97-AF65-F5344CB8AC3E}">
        <p14:creationId xmlns:p14="http://schemas.microsoft.com/office/powerpoint/2010/main" val="14828999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WordArt 6"/>
          <p:cNvSpPr>
            <a:spLocks noChangeArrowheads="1" noChangeShapeType="1" noTextEdit="1"/>
          </p:cNvSpPr>
          <p:nvPr/>
        </p:nvSpPr>
        <p:spPr bwMode="auto">
          <a:xfrm>
            <a:off x="5612606" y="236935"/>
            <a:ext cx="1985963" cy="228600"/>
          </a:xfrm>
          <a:prstGeom prst="rect">
            <a:avLst/>
          </a:prstGeom>
        </p:spPr>
        <p:txBody>
          <a:bodyPr wrap="none" fromWordArt="1">
            <a:prstTxWarp prst="textPlain">
              <a:avLst>
                <a:gd name="adj" fmla="val 50000"/>
              </a:avLst>
            </a:prstTxWarp>
          </a:bodyPr>
          <a:lstStyle/>
          <a:p>
            <a:pPr algn="ctr" rtl="0"/>
            <a:r>
              <a:rPr lang="fr-FR" sz="15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Couleurs</a:t>
            </a:r>
          </a:p>
        </p:txBody>
      </p:sp>
      <p:sp>
        <p:nvSpPr>
          <p:cNvPr id="8199" name="Text Box 7"/>
          <p:cNvSpPr txBox="1">
            <a:spLocks noChangeArrowheads="1"/>
          </p:cNvSpPr>
          <p:nvPr/>
        </p:nvSpPr>
        <p:spPr bwMode="auto">
          <a:xfrm>
            <a:off x="5105400" y="809625"/>
            <a:ext cx="2428875" cy="323165"/>
          </a:xfrm>
          <a:prstGeom prst="rect">
            <a:avLst/>
          </a:prstGeom>
          <a:noFill/>
          <a:ln w="9525">
            <a:noFill/>
            <a:miter lim="800000"/>
            <a:headEnd/>
            <a:tailEnd/>
          </a:ln>
          <a:effectLst/>
        </p:spPr>
        <p:txBody>
          <a:bodyPr>
            <a:spAutoFit/>
          </a:bodyPr>
          <a:lstStyle/>
          <a:p>
            <a:pPr algn="ctr" rtl="0" eaLnBrk="0" hangingPunct="0">
              <a:spcBef>
                <a:spcPct val="50000"/>
              </a:spcBef>
            </a:pPr>
            <a:r>
              <a:rPr lang="fr-FR" altLang="zh-CN" sz="1500" b="1">
                <a:ea typeface="宋体" charset="-122"/>
              </a:rPr>
              <a:t>Synthèse soustractive</a:t>
            </a:r>
          </a:p>
        </p:txBody>
      </p:sp>
      <p:sp>
        <p:nvSpPr>
          <p:cNvPr id="8200" name="AutoShape 8"/>
          <p:cNvSpPr>
            <a:spLocks noChangeArrowheads="1"/>
          </p:cNvSpPr>
          <p:nvPr/>
        </p:nvSpPr>
        <p:spPr bwMode="auto">
          <a:xfrm rot="-29474">
            <a:off x="4786313" y="1539479"/>
            <a:ext cx="266700" cy="454819"/>
          </a:xfrm>
          <a:prstGeom prst="can">
            <a:avLst>
              <a:gd name="adj" fmla="val 42634"/>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round/>
            <a:headEnd/>
            <a:tailEnd/>
          </a:ln>
          <a:effectLst/>
        </p:spPr>
        <p:txBody>
          <a:bodyPr wrap="none" anchor="ctr"/>
          <a:lstStyle/>
          <a:p>
            <a:endParaRPr lang="fr-FR" sz="1050"/>
          </a:p>
        </p:txBody>
      </p:sp>
      <p:grpSp>
        <p:nvGrpSpPr>
          <p:cNvPr id="2" name="Group 9"/>
          <p:cNvGrpSpPr>
            <a:grpSpLocks/>
          </p:cNvGrpSpPr>
          <p:nvPr/>
        </p:nvGrpSpPr>
        <p:grpSpPr bwMode="auto">
          <a:xfrm>
            <a:off x="4275535" y="1970485"/>
            <a:ext cx="1333500" cy="2401490"/>
            <a:chOff x="2631" y="1655"/>
            <a:chExt cx="1120" cy="2017"/>
          </a:xfrm>
        </p:grpSpPr>
        <p:sp>
          <p:nvSpPr>
            <p:cNvPr id="8202" name="Line 10"/>
            <p:cNvSpPr>
              <a:spLocks noChangeShapeType="1"/>
            </p:cNvSpPr>
            <p:nvPr/>
          </p:nvSpPr>
          <p:spPr bwMode="auto">
            <a:xfrm flipH="1">
              <a:off x="2631" y="1655"/>
              <a:ext cx="448" cy="1896"/>
            </a:xfrm>
            <a:prstGeom prst="line">
              <a:avLst/>
            </a:prstGeom>
            <a:noFill/>
            <a:ln w="9525">
              <a:solidFill>
                <a:schemeClr val="hlink"/>
              </a:solidFill>
              <a:round/>
              <a:headEnd/>
              <a:tailEnd/>
            </a:ln>
            <a:effectLst/>
          </p:spPr>
          <p:txBody>
            <a:bodyPr wrap="none" anchor="ctr"/>
            <a:lstStyle/>
            <a:p>
              <a:endParaRPr lang="fr-FR" sz="1050"/>
            </a:p>
          </p:txBody>
        </p:sp>
        <p:sp>
          <p:nvSpPr>
            <p:cNvPr id="8203" name="Line 11"/>
            <p:cNvSpPr>
              <a:spLocks noChangeShapeType="1"/>
            </p:cNvSpPr>
            <p:nvPr/>
          </p:nvSpPr>
          <p:spPr bwMode="auto">
            <a:xfrm>
              <a:off x="3265" y="1662"/>
              <a:ext cx="486" cy="1916"/>
            </a:xfrm>
            <a:prstGeom prst="line">
              <a:avLst/>
            </a:prstGeom>
            <a:noFill/>
            <a:ln w="9525">
              <a:solidFill>
                <a:schemeClr val="hlink"/>
              </a:solidFill>
              <a:round/>
              <a:headEnd/>
              <a:tailEnd/>
            </a:ln>
            <a:effectLst/>
          </p:spPr>
          <p:txBody>
            <a:bodyPr wrap="none" anchor="ctr"/>
            <a:lstStyle/>
            <a:p>
              <a:endParaRPr lang="fr-FR" sz="1050"/>
            </a:p>
          </p:txBody>
        </p:sp>
        <p:sp>
          <p:nvSpPr>
            <p:cNvPr id="8204" name="Oval 12"/>
            <p:cNvSpPr>
              <a:spLocks noChangeArrowheads="1"/>
            </p:cNvSpPr>
            <p:nvPr/>
          </p:nvSpPr>
          <p:spPr bwMode="auto">
            <a:xfrm>
              <a:off x="2631" y="3471"/>
              <a:ext cx="1114" cy="201"/>
            </a:xfrm>
            <a:prstGeom prst="ellipse">
              <a:avLst/>
            </a:prstGeom>
            <a:solidFill>
              <a:schemeClr val="bg1"/>
            </a:solidFill>
            <a:ln w="9525">
              <a:solidFill>
                <a:schemeClr val="hlink"/>
              </a:solidFill>
              <a:round/>
              <a:headEnd/>
              <a:tailEnd/>
            </a:ln>
            <a:effectLst/>
          </p:spPr>
          <p:txBody>
            <a:bodyPr wrap="none" anchor="ctr"/>
            <a:lstStyle/>
            <a:p>
              <a:pPr algn="ctr" rtl="0" eaLnBrk="0" hangingPunct="0"/>
              <a:endParaRPr lang="en-US" sz="1800">
                <a:solidFill>
                  <a:srgbClr val="E5BB89"/>
                </a:solidFill>
                <a:latin typeface="Times New Roman" pitchFamily="18" charset="0"/>
              </a:endParaRPr>
            </a:p>
          </p:txBody>
        </p:sp>
      </p:grpSp>
      <p:grpSp>
        <p:nvGrpSpPr>
          <p:cNvPr id="3" name="Group 13"/>
          <p:cNvGrpSpPr>
            <a:grpSpLocks/>
          </p:cNvGrpSpPr>
          <p:nvPr/>
        </p:nvGrpSpPr>
        <p:grpSpPr bwMode="auto">
          <a:xfrm>
            <a:off x="4275535" y="2085975"/>
            <a:ext cx="1326356" cy="2286000"/>
            <a:chOff x="2631" y="1752"/>
            <a:chExt cx="1114" cy="1920"/>
          </a:xfrm>
        </p:grpSpPr>
        <p:sp>
          <p:nvSpPr>
            <p:cNvPr id="8206" name="Oval 14"/>
            <p:cNvSpPr>
              <a:spLocks noChangeArrowheads="1"/>
            </p:cNvSpPr>
            <p:nvPr/>
          </p:nvSpPr>
          <p:spPr bwMode="auto">
            <a:xfrm rot="-5348604">
              <a:off x="3155" y="1590"/>
              <a:ext cx="53" cy="377"/>
            </a:xfrm>
            <a:prstGeom prst="ellipse">
              <a:avLst/>
            </a:prstGeom>
            <a:solidFill>
              <a:srgbClr val="FFFF00"/>
            </a:solidFill>
            <a:ln w="9525">
              <a:noFill/>
              <a:round/>
              <a:headEnd/>
              <a:tailEnd/>
            </a:ln>
            <a:effectLst/>
          </p:spPr>
          <p:txBody>
            <a:bodyPr wrap="none" anchor="ctr"/>
            <a:lstStyle/>
            <a:p>
              <a:endParaRPr lang="fr-FR" sz="1050"/>
            </a:p>
          </p:txBody>
        </p:sp>
        <p:sp>
          <p:nvSpPr>
            <p:cNvPr id="8207" name="Oval 15"/>
            <p:cNvSpPr>
              <a:spLocks noChangeArrowheads="1"/>
            </p:cNvSpPr>
            <p:nvPr/>
          </p:nvSpPr>
          <p:spPr bwMode="auto">
            <a:xfrm>
              <a:off x="2631" y="3471"/>
              <a:ext cx="1114" cy="201"/>
            </a:xfrm>
            <a:prstGeom prst="ellipse">
              <a:avLst/>
            </a:prstGeom>
            <a:solidFill>
              <a:srgbClr val="FFFF00"/>
            </a:solidFill>
            <a:ln w="9525">
              <a:noFill/>
              <a:round/>
              <a:headEnd/>
              <a:tailEnd/>
            </a:ln>
            <a:effectLst/>
          </p:spPr>
          <p:txBody>
            <a:bodyPr wrap="none" anchor="ctr"/>
            <a:lstStyle/>
            <a:p>
              <a:pPr algn="ctr" rtl="0" eaLnBrk="0" hangingPunct="0"/>
              <a:endParaRPr lang="en-US" sz="1800">
                <a:solidFill>
                  <a:srgbClr val="E5BB89"/>
                </a:solidFill>
                <a:latin typeface="Times New Roman" pitchFamily="18" charset="0"/>
              </a:endParaRPr>
            </a:p>
          </p:txBody>
        </p:sp>
      </p:grpSp>
      <p:grpSp>
        <p:nvGrpSpPr>
          <p:cNvPr id="4" name="Group 16"/>
          <p:cNvGrpSpPr>
            <a:grpSpLocks/>
          </p:cNvGrpSpPr>
          <p:nvPr/>
        </p:nvGrpSpPr>
        <p:grpSpPr bwMode="auto">
          <a:xfrm>
            <a:off x="4275535" y="2171700"/>
            <a:ext cx="1326356" cy="2200275"/>
            <a:chOff x="2631" y="1824"/>
            <a:chExt cx="1114" cy="1848"/>
          </a:xfrm>
        </p:grpSpPr>
        <p:sp>
          <p:nvSpPr>
            <p:cNvPr id="8209" name="Oval 17"/>
            <p:cNvSpPr>
              <a:spLocks noChangeArrowheads="1"/>
            </p:cNvSpPr>
            <p:nvPr/>
          </p:nvSpPr>
          <p:spPr bwMode="auto">
            <a:xfrm rot="-5348604">
              <a:off x="3149" y="1662"/>
              <a:ext cx="53" cy="377"/>
            </a:xfrm>
            <a:prstGeom prst="ellipse">
              <a:avLst/>
            </a:prstGeom>
            <a:solidFill>
              <a:srgbClr val="00FFFF"/>
            </a:solidFill>
            <a:ln w="9525">
              <a:noFill/>
              <a:round/>
              <a:headEnd/>
              <a:tailEnd/>
            </a:ln>
            <a:effectLst/>
          </p:spPr>
          <p:txBody>
            <a:bodyPr wrap="none" anchor="ctr"/>
            <a:lstStyle/>
            <a:p>
              <a:endParaRPr lang="fr-FR" sz="1050"/>
            </a:p>
          </p:txBody>
        </p:sp>
        <p:sp>
          <p:nvSpPr>
            <p:cNvPr id="8210" name="Oval 18"/>
            <p:cNvSpPr>
              <a:spLocks noChangeArrowheads="1"/>
            </p:cNvSpPr>
            <p:nvPr/>
          </p:nvSpPr>
          <p:spPr bwMode="auto">
            <a:xfrm>
              <a:off x="2631" y="3471"/>
              <a:ext cx="1114" cy="201"/>
            </a:xfrm>
            <a:prstGeom prst="ellipse">
              <a:avLst/>
            </a:prstGeom>
            <a:solidFill>
              <a:srgbClr val="00FF00"/>
            </a:solidFill>
            <a:ln w="9525">
              <a:noFill/>
              <a:round/>
              <a:headEnd/>
              <a:tailEnd/>
            </a:ln>
            <a:effectLst/>
          </p:spPr>
          <p:txBody>
            <a:bodyPr wrap="none" anchor="ctr"/>
            <a:lstStyle/>
            <a:p>
              <a:pPr algn="ctr" rtl="0" eaLnBrk="0" hangingPunct="0"/>
              <a:endParaRPr lang="en-US" sz="1800">
                <a:solidFill>
                  <a:srgbClr val="E5BB89"/>
                </a:solidFill>
                <a:latin typeface="Times New Roman" pitchFamily="18" charset="0"/>
              </a:endParaRPr>
            </a:p>
          </p:txBody>
        </p:sp>
      </p:grpSp>
      <p:grpSp>
        <p:nvGrpSpPr>
          <p:cNvPr id="5" name="Group 19"/>
          <p:cNvGrpSpPr>
            <a:grpSpLocks/>
          </p:cNvGrpSpPr>
          <p:nvPr/>
        </p:nvGrpSpPr>
        <p:grpSpPr bwMode="auto">
          <a:xfrm>
            <a:off x="4275535" y="2257425"/>
            <a:ext cx="1326356" cy="2114550"/>
            <a:chOff x="2631" y="1896"/>
            <a:chExt cx="1114" cy="1776"/>
          </a:xfrm>
        </p:grpSpPr>
        <p:sp>
          <p:nvSpPr>
            <p:cNvPr id="8212" name="Oval 20"/>
            <p:cNvSpPr>
              <a:spLocks noChangeArrowheads="1"/>
            </p:cNvSpPr>
            <p:nvPr/>
          </p:nvSpPr>
          <p:spPr bwMode="auto">
            <a:xfrm rot="-5348604">
              <a:off x="3155" y="1734"/>
              <a:ext cx="53" cy="377"/>
            </a:xfrm>
            <a:prstGeom prst="ellipse">
              <a:avLst/>
            </a:prstGeom>
            <a:solidFill>
              <a:srgbClr val="FF00FF"/>
            </a:solidFill>
            <a:ln w="9525">
              <a:noFill/>
              <a:round/>
              <a:headEnd/>
              <a:tailEnd/>
            </a:ln>
            <a:effectLst/>
          </p:spPr>
          <p:txBody>
            <a:bodyPr wrap="none" anchor="ctr"/>
            <a:lstStyle/>
            <a:p>
              <a:endParaRPr lang="fr-FR" sz="1050"/>
            </a:p>
          </p:txBody>
        </p:sp>
        <p:sp>
          <p:nvSpPr>
            <p:cNvPr id="8213" name="Oval 21"/>
            <p:cNvSpPr>
              <a:spLocks noChangeArrowheads="1"/>
            </p:cNvSpPr>
            <p:nvPr/>
          </p:nvSpPr>
          <p:spPr bwMode="auto">
            <a:xfrm>
              <a:off x="2631" y="3471"/>
              <a:ext cx="1114" cy="201"/>
            </a:xfrm>
            <a:prstGeom prst="ellipse">
              <a:avLst/>
            </a:prstGeom>
            <a:solidFill>
              <a:srgbClr val="333333"/>
            </a:solidFill>
            <a:ln w="9525">
              <a:noFill/>
              <a:round/>
              <a:headEnd/>
              <a:tailEnd/>
            </a:ln>
            <a:effectLst/>
          </p:spPr>
          <p:txBody>
            <a:bodyPr wrap="none" anchor="ctr"/>
            <a:lstStyle/>
            <a:p>
              <a:pPr algn="ctr" rtl="0" eaLnBrk="0" hangingPunct="0"/>
              <a:endParaRPr lang="en-US" sz="1800">
                <a:solidFill>
                  <a:srgbClr val="E5BB89"/>
                </a:solidFill>
                <a:latin typeface="Times New Roman" pitchFamily="18" charset="0"/>
              </a:endParaRPr>
            </a:p>
          </p:txBody>
        </p:sp>
      </p:grpSp>
    </p:spTree>
    <p:extLst>
      <p:ext uri="{BB962C8B-B14F-4D97-AF65-F5344CB8AC3E}">
        <p14:creationId xmlns:p14="http://schemas.microsoft.com/office/powerpoint/2010/main" val="150778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WordArt 6"/>
          <p:cNvSpPr>
            <a:spLocks noChangeArrowheads="1" noChangeShapeType="1" noTextEdit="1"/>
          </p:cNvSpPr>
          <p:nvPr/>
        </p:nvSpPr>
        <p:spPr bwMode="auto">
          <a:xfrm>
            <a:off x="5612606" y="236935"/>
            <a:ext cx="1985963" cy="228600"/>
          </a:xfrm>
          <a:prstGeom prst="rect">
            <a:avLst/>
          </a:prstGeom>
        </p:spPr>
        <p:txBody>
          <a:bodyPr wrap="none" fromWordArt="1">
            <a:prstTxWarp prst="textPlain">
              <a:avLst>
                <a:gd name="adj" fmla="val 50000"/>
              </a:avLst>
            </a:prstTxWarp>
          </a:bodyPr>
          <a:lstStyle/>
          <a:p>
            <a:pPr algn="ctr" rtl="0"/>
            <a:r>
              <a:rPr lang="fr-FR" sz="15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Couleurs</a:t>
            </a:r>
          </a:p>
        </p:txBody>
      </p:sp>
      <p:sp>
        <p:nvSpPr>
          <p:cNvPr id="10249" name="Text Box 9"/>
          <p:cNvSpPr txBox="1">
            <a:spLocks noChangeArrowheads="1"/>
          </p:cNvSpPr>
          <p:nvPr/>
        </p:nvSpPr>
        <p:spPr bwMode="auto">
          <a:xfrm>
            <a:off x="2020186" y="4286250"/>
            <a:ext cx="2394652" cy="613117"/>
          </a:xfrm>
          <a:prstGeom prst="rect">
            <a:avLst/>
          </a:prstGeom>
          <a:noFill/>
          <a:ln w="9525">
            <a:noFill/>
            <a:miter lim="800000"/>
            <a:headEnd/>
            <a:tailEnd/>
          </a:ln>
          <a:effectLst/>
        </p:spPr>
        <p:txBody>
          <a:bodyPr wrap="square">
            <a:spAutoFit/>
          </a:bodyPr>
          <a:lstStyle/>
          <a:p>
            <a:pPr algn="ctr" rtl="0" eaLnBrk="0" hangingPunct="0">
              <a:lnSpc>
                <a:spcPct val="150000"/>
              </a:lnSpc>
              <a:spcBef>
                <a:spcPct val="50000"/>
              </a:spcBef>
            </a:pPr>
            <a:r>
              <a:rPr lang="fr-FR" altLang="zh-CN" sz="1200" b="1" dirty="0">
                <a:latin typeface="Times New Roman" pitchFamily="18" charset="0"/>
                <a:ea typeface="宋体" charset="-122"/>
              </a:rPr>
              <a:t>Télévision </a:t>
            </a:r>
          </a:p>
          <a:p>
            <a:pPr algn="ctr" rtl="0" eaLnBrk="0" hangingPunct="0">
              <a:lnSpc>
                <a:spcPct val="150000"/>
              </a:lnSpc>
            </a:pPr>
            <a:r>
              <a:rPr lang="fr-FR" altLang="zh-CN" sz="1200" b="1" dirty="0">
                <a:latin typeface="Times New Roman" pitchFamily="18" charset="0"/>
                <a:ea typeface="宋体" charset="-122"/>
              </a:rPr>
              <a:t>Ecran d ’ordinateur</a:t>
            </a:r>
            <a:endParaRPr lang="fr-FR" altLang="zh-CN" sz="2400" b="1" dirty="0">
              <a:latin typeface="Times New Roman" pitchFamily="18" charset="0"/>
              <a:ea typeface="宋体" charset="-122"/>
            </a:endParaRPr>
          </a:p>
        </p:txBody>
      </p:sp>
      <p:sp>
        <p:nvSpPr>
          <p:cNvPr id="10250" name="Text Box 10"/>
          <p:cNvSpPr txBox="1">
            <a:spLocks noChangeArrowheads="1"/>
          </p:cNvSpPr>
          <p:nvPr/>
        </p:nvSpPr>
        <p:spPr bwMode="auto">
          <a:xfrm>
            <a:off x="6000749" y="4400550"/>
            <a:ext cx="1452673" cy="630942"/>
          </a:xfrm>
          <a:prstGeom prst="rect">
            <a:avLst/>
          </a:prstGeom>
          <a:noFill/>
          <a:ln w="9525">
            <a:noFill/>
            <a:miter lim="800000"/>
            <a:headEnd/>
            <a:tailEnd/>
          </a:ln>
          <a:effectLst/>
        </p:spPr>
        <p:txBody>
          <a:bodyPr wrap="square">
            <a:spAutoFit/>
          </a:bodyPr>
          <a:lstStyle/>
          <a:p>
            <a:pPr algn="ctr" rtl="0" eaLnBrk="0" hangingPunct="0">
              <a:spcBef>
                <a:spcPct val="50000"/>
              </a:spcBef>
            </a:pPr>
            <a:r>
              <a:rPr lang="fr-FR" altLang="zh-CN" b="1" dirty="0">
                <a:latin typeface="Times New Roman" pitchFamily="18" charset="0"/>
                <a:ea typeface="宋体" charset="-122"/>
              </a:rPr>
              <a:t>Imprimante</a:t>
            </a:r>
          </a:p>
          <a:p>
            <a:pPr algn="ctr" rtl="0" eaLnBrk="0" hangingPunct="0">
              <a:spcBef>
                <a:spcPct val="50000"/>
              </a:spcBef>
            </a:pPr>
            <a:r>
              <a:rPr lang="fr-FR" altLang="zh-CN" b="1" dirty="0">
                <a:latin typeface="Times New Roman" pitchFamily="18" charset="0"/>
                <a:ea typeface="宋体" charset="-122"/>
              </a:rPr>
              <a:t>Peinture</a:t>
            </a:r>
          </a:p>
        </p:txBody>
      </p:sp>
      <p:pic>
        <p:nvPicPr>
          <p:cNvPr id="11266" name="Picture 2" descr="Les modes RVB et CMJN et leur utilisation | Art Roc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311" y="847129"/>
            <a:ext cx="6667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10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3"/>
          <a:srcRect l="18290" t="28527" r="18421" b="8285"/>
          <a:stretch/>
        </p:blipFill>
        <p:spPr>
          <a:xfrm>
            <a:off x="385010" y="643689"/>
            <a:ext cx="8561093" cy="4499811"/>
          </a:xfrm>
          <a:prstGeom prst="rect">
            <a:avLst/>
          </a:prstGeom>
        </p:spPr>
      </p:pic>
      <p:sp>
        <p:nvSpPr>
          <p:cNvPr id="5" name="ZoneTexte 4"/>
          <p:cNvSpPr txBox="1"/>
          <p:nvPr/>
        </p:nvSpPr>
        <p:spPr>
          <a:xfrm>
            <a:off x="1251284" y="156411"/>
            <a:ext cx="5293895" cy="400110"/>
          </a:xfrm>
          <a:prstGeom prst="rect">
            <a:avLst/>
          </a:prstGeom>
          <a:noFill/>
        </p:spPr>
        <p:txBody>
          <a:bodyPr wrap="square" rtlCol="0">
            <a:spAutoFit/>
          </a:bodyPr>
          <a:lstStyle/>
          <a:p>
            <a:r>
              <a:rPr lang="fr-FR" sz="2000" b="1" dirty="0" smtClean="0">
                <a:solidFill>
                  <a:srgbClr val="C00000"/>
                </a:solidFill>
              </a:rPr>
              <a:t>Systèmes à base de traitement d’image</a:t>
            </a:r>
            <a:endParaRPr lang="fr-FR" sz="2000" b="1" dirty="0">
              <a:solidFill>
                <a:srgbClr val="C00000"/>
              </a:solidFill>
            </a:endParaRPr>
          </a:p>
        </p:txBody>
      </p:sp>
    </p:spTree>
    <p:extLst>
      <p:ext uri="{BB962C8B-B14F-4D97-AF65-F5344CB8AC3E}">
        <p14:creationId xmlns:p14="http://schemas.microsoft.com/office/powerpoint/2010/main" val="3962900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WordArt 2"/>
          <p:cNvSpPr>
            <a:spLocks noChangeArrowheads="1" noChangeShapeType="1" noTextEdit="1"/>
          </p:cNvSpPr>
          <p:nvPr/>
        </p:nvSpPr>
        <p:spPr bwMode="auto">
          <a:xfrm>
            <a:off x="5612606" y="236935"/>
            <a:ext cx="1985963" cy="228600"/>
          </a:xfrm>
          <a:prstGeom prst="rect">
            <a:avLst/>
          </a:prstGeom>
        </p:spPr>
        <p:txBody>
          <a:bodyPr wrap="none" fromWordArt="1">
            <a:prstTxWarp prst="textPlain">
              <a:avLst>
                <a:gd name="adj" fmla="val 50000"/>
              </a:avLst>
            </a:prstTxWarp>
          </a:bodyPr>
          <a:lstStyle/>
          <a:p>
            <a:pPr algn="ctr" rtl="0"/>
            <a:r>
              <a:rPr lang="fr-FR" sz="15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Couleurs</a:t>
            </a:r>
          </a:p>
        </p:txBody>
      </p:sp>
      <p:sp>
        <p:nvSpPr>
          <p:cNvPr id="12291" name="Line 3"/>
          <p:cNvSpPr>
            <a:spLocks noChangeShapeType="1"/>
          </p:cNvSpPr>
          <p:nvPr/>
        </p:nvSpPr>
        <p:spPr bwMode="auto">
          <a:xfrm flipV="1">
            <a:off x="3879057" y="3317081"/>
            <a:ext cx="2050256" cy="0"/>
          </a:xfrm>
          <a:prstGeom prst="line">
            <a:avLst/>
          </a:prstGeom>
          <a:noFill/>
          <a:ln w="28575">
            <a:solidFill>
              <a:schemeClr val="bg2"/>
            </a:solidFill>
            <a:round/>
            <a:headEnd/>
            <a:tailEnd type="triangle" w="med" len="med"/>
          </a:ln>
          <a:effectLst/>
        </p:spPr>
        <p:txBody>
          <a:bodyPr wrap="none" anchor="ctr"/>
          <a:lstStyle/>
          <a:p>
            <a:endParaRPr lang="fr-FR" sz="1050"/>
          </a:p>
        </p:txBody>
      </p:sp>
      <p:sp>
        <p:nvSpPr>
          <p:cNvPr id="12292" name="Line 4"/>
          <p:cNvSpPr>
            <a:spLocks noChangeShapeType="1"/>
          </p:cNvSpPr>
          <p:nvPr/>
        </p:nvSpPr>
        <p:spPr bwMode="auto">
          <a:xfrm flipH="1">
            <a:off x="2838450" y="3319463"/>
            <a:ext cx="1042988" cy="935831"/>
          </a:xfrm>
          <a:prstGeom prst="line">
            <a:avLst/>
          </a:prstGeom>
          <a:noFill/>
          <a:ln w="28575">
            <a:solidFill>
              <a:schemeClr val="bg2"/>
            </a:solidFill>
            <a:round/>
            <a:headEnd/>
            <a:tailEnd type="triangle" w="med" len="med"/>
          </a:ln>
          <a:effectLst/>
        </p:spPr>
        <p:txBody>
          <a:bodyPr wrap="none" anchor="ctr"/>
          <a:lstStyle/>
          <a:p>
            <a:endParaRPr lang="fr-FR" sz="1050"/>
          </a:p>
        </p:txBody>
      </p:sp>
      <p:sp>
        <p:nvSpPr>
          <p:cNvPr id="12293" name="Line 5"/>
          <p:cNvSpPr>
            <a:spLocks noChangeShapeType="1"/>
          </p:cNvSpPr>
          <p:nvPr/>
        </p:nvSpPr>
        <p:spPr bwMode="auto">
          <a:xfrm flipV="1">
            <a:off x="3881438" y="1269207"/>
            <a:ext cx="0" cy="2050256"/>
          </a:xfrm>
          <a:prstGeom prst="line">
            <a:avLst/>
          </a:prstGeom>
          <a:noFill/>
          <a:ln w="28575">
            <a:solidFill>
              <a:srgbClr val="969696"/>
            </a:solidFill>
            <a:round/>
            <a:headEnd/>
            <a:tailEnd type="triangle" w="med" len="med"/>
          </a:ln>
          <a:effectLst/>
        </p:spPr>
        <p:txBody>
          <a:bodyPr wrap="none" anchor="ctr"/>
          <a:lstStyle/>
          <a:p>
            <a:endParaRPr lang="fr-FR" sz="1050"/>
          </a:p>
        </p:txBody>
      </p:sp>
      <p:sp>
        <p:nvSpPr>
          <p:cNvPr id="12294" name="Line 6"/>
          <p:cNvSpPr>
            <a:spLocks noChangeShapeType="1"/>
          </p:cNvSpPr>
          <p:nvPr/>
        </p:nvSpPr>
        <p:spPr bwMode="auto">
          <a:xfrm>
            <a:off x="3881438" y="1847850"/>
            <a:ext cx="1543050" cy="0"/>
          </a:xfrm>
          <a:prstGeom prst="line">
            <a:avLst/>
          </a:prstGeom>
          <a:noFill/>
          <a:ln w="9525">
            <a:solidFill>
              <a:schemeClr val="tx1"/>
            </a:solidFill>
            <a:round/>
            <a:headEnd/>
            <a:tailEnd/>
          </a:ln>
          <a:effectLst/>
        </p:spPr>
        <p:txBody>
          <a:bodyPr wrap="none" anchor="ctr"/>
          <a:lstStyle/>
          <a:p>
            <a:endParaRPr lang="fr-FR" sz="1050"/>
          </a:p>
        </p:txBody>
      </p:sp>
      <p:sp>
        <p:nvSpPr>
          <p:cNvPr id="12295" name="Line 7"/>
          <p:cNvSpPr>
            <a:spLocks noChangeShapeType="1"/>
          </p:cNvSpPr>
          <p:nvPr/>
        </p:nvSpPr>
        <p:spPr bwMode="auto">
          <a:xfrm>
            <a:off x="5424488" y="1847850"/>
            <a:ext cx="0" cy="1464469"/>
          </a:xfrm>
          <a:prstGeom prst="line">
            <a:avLst/>
          </a:prstGeom>
          <a:noFill/>
          <a:ln w="9525">
            <a:solidFill>
              <a:schemeClr val="tx1"/>
            </a:solidFill>
            <a:round/>
            <a:headEnd/>
            <a:tailEnd/>
          </a:ln>
          <a:effectLst/>
        </p:spPr>
        <p:txBody>
          <a:bodyPr wrap="none" anchor="ctr"/>
          <a:lstStyle/>
          <a:p>
            <a:endParaRPr lang="fr-FR" sz="1050"/>
          </a:p>
        </p:txBody>
      </p:sp>
      <p:sp>
        <p:nvSpPr>
          <p:cNvPr id="12296" name="Line 8"/>
          <p:cNvSpPr>
            <a:spLocks noChangeShapeType="1"/>
          </p:cNvSpPr>
          <p:nvPr/>
        </p:nvSpPr>
        <p:spPr bwMode="auto">
          <a:xfrm flipH="1">
            <a:off x="3231356" y="1847850"/>
            <a:ext cx="642938" cy="585788"/>
          </a:xfrm>
          <a:prstGeom prst="line">
            <a:avLst/>
          </a:prstGeom>
          <a:noFill/>
          <a:ln w="9525">
            <a:solidFill>
              <a:schemeClr val="tx1"/>
            </a:solidFill>
            <a:round/>
            <a:headEnd/>
            <a:tailEnd/>
          </a:ln>
          <a:effectLst/>
        </p:spPr>
        <p:txBody>
          <a:bodyPr wrap="none" anchor="ctr"/>
          <a:lstStyle/>
          <a:p>
            <a:endParaRPr lang="fr-FR" sz="1050"/>
          </a:p>
        </p:txBody>
      </p:sp>
      <p:sp>
        <p:nvSpPr>
          <p:cNvPr id="12297" name="Line 9"/>
          <p:cNvSpPr>
            <a:spLocks noChangeShapeType="1"/>
          </p:cNvSpPr>
          <p:nvPr/>
        </p:nvSpPr>
        <p:spPr bwMode="auto">
          <a:xfrm flipH="1">
            <a:off x="4767263" y="1854994"/>
            <a:ext cx="650081" cy="585788"/>
          </a:xfrm>
          <a:prstGeom prst="line">
            <a:avLst/>
          </a:prstGeom>
          <a:noFill/>
          <a:ln w="9525">
            <a:solidFill>
              <a:schemeClr val="tx1"/>
            </a:solidFill>
            <a:round/>
            <a:headEnd/>
            <a:tailEnd/>
          </a:ln>
          <a:effectLst/>
        </p:spPr>
        <p:txBody>
          <a:bodyPr wrap="none" anchor="ctr"/>
          <a:lstStyle/>
          <a:p>
            <a:endParaRPr lang="fr-FR" sz="1050"/>
          </a:p>
        </p:txBody>
      </p:sp>
      <p:sp>
        <p:nvSpPr>
          <p:cNvPr id="12298" name="Line 10"/>
          <p:cNvSpPr>
            <a:spLocks noChangeShapeType="1"/>
          </p:cNvSpPr>
          <p:nvPr/>
        </p:nvSpPr>
        <p:spPr bwMode="auto">
          <a:xfrm flipH="1">
            <a:off x="4760119" y="3326606"/>
            <a:ext cx="664369" cy="585788"/>
          </a:xfrm>
          <a:prstGeom prst="line">
            <a:avLst/>
          </a:prstGeom>
          <a:noFill/>
          <a:ln w="9525">
            <a:solidFill>
              <a:schemeClr val="tx1"/>
            </a:solidFill>
            <a:round/>
            <a:headEnd/>
            <a:tailEnd/>
          </a:ln>
          <a:effectLst/>
        </p:spPr>
        <p:txBody>
          <a:bodyPr wrap="none" anchor="ctr"/>
          <a:lstStyle/>
          <a:p>
            <a:endParaRPr lang="fr-FR" sz="1050"/>
          </a:p>
        </p:txBody>
      </p:sp>
      <p:grpSp>
        <p:nvGrpSpPr>
          <p:cNvPr id="2" name="Group 11"/>
          <p:cNvGrpSpPr>
            <a:grpSpLocks/>
          </p:cNvGrpSpPr>
          <p:nvPr/>
        </p:nvGrpSpPr>
        <p:grpSpPr bwMode="auto">
          <a:xfrm>
            <a:off x="3224213" y="2440782"/>
            <a:ext cx="1543050" cy="1478756"/>
            <a:chOff x="2274" y="2238"/>
            <a:chExt cx="1296" cy="1242"/>
          </a:xfrm>
        </p:grpSpPr>
        <p:sp>
          <p:nvSpPr>
            <p:cNvPr id="12300" name="Line 12"/>
            <p:cNvSpPr>
              <a:spLocks noChangeShapeType="1"/>
            </p:cNvSpPr>
            <p:nvPr/>
          </p:nvSpPr>
          <p:spPr bwMode="auto">
            <a:xfrm>
              <a:off x="2274" y="2244"/>
              <a:ext cx="1296" cy="0"/>
            </a:xfrm>
            <a:prstGeom prst="line">
              <a:avLst/>
            </a:prstGeom>
            <a:noFill/>
            <a:ln w="9525">
              <a:solidFill>
                <a:schemeClr val="tx1"/>
              </a:solidFill>
              <a:round/>
              <a:headEnd/>
              <a:tailEnd/>
            </a:ln>
            <a:effectLst/>
          </p:spPr>
          <p:txBody>
            <a:bodyPr wrap="none" anchor="ctr"/>
            <a:lstStyle/>
            <a:p>
              <a:endParaRPr lang="fr-FR" sz="1050"/>
            </a:p>
          </p:txBody>
        </p:sp>
        <p:sp>
          <p:nvSpPr>
            <p:cNvPr id="12301" name="Line 13"/>
            <p:cNvSpPr>
              <a:spLocks noChangeShapeType="1"/>
            </p:cNvSpPr>
            <p:nvPr/>
          </p:nvSpPr>
          <p:spPr bwMode="auto">
            <a:xfrm>
              <a:off x="2274" y="3474"/>
              <a:ext cx="1296" cy="0"/>
            </a:xfrm>
            <a:prstGeom prst="line">
              <a:avLst/>
            </a:prstGeom>
            <a:noFill/>
            <a:ln w="9525">
              <a:solidFill>
                <a:schemeClr val="tx1"/>
              </a:solidFill>
              <a:round/>
              <a:headEnd/>
              <a:tailEnd/>
            </a:ln>
            <a:effectLst/>
          </p:spPr>
          <p:txBody>
            <a:bodyPr wrap="none" anchor="ctr"/>
            <a:lstStyle/>
            <a:p>
              <a:endParaRPr lang="fr-FR" sz="1050"/>
            </a:p>
          </p:txBody>
        </p:sp>
        <p:sp>
          <p:nvSpPr>
            <p:cNvPr id="12302" name="Line 14"/>
            <p:cNvSpPr>
              <a:spLocks noChangeShapeType="1"/>
            </p:cNvSpPr>
            <p:nvPr/>
          </p:nvSpPr>
          <p:spPr bwMode="auto">
            <a:xfrm>
              <a:off x="3564" y="2250"/>
              <a:ext cx="0" cy="1230"/>
            </a:xfrm>
            <a:prstGeom prst="line">
              <a:avLst/>
            </a:prstGeom>
            <a:noFill/>
            <a:ln w="9525">
              <a:solidFill>
                <a:schemeClr val="tx1"/>
              </a:solidFill>
              <a:round/>
              <a:headEnd/>
              <a:tailEnd/>
            </a:ln>
            <a:effectLst/>
          </p:spPr>
          <p:txBody>
            <a:bodyPr wrap="none" anchor="ctr"/>
            <a:lstStyle/>
            <a:p>
              <a:endParaRPr lang="fr-FR" sz="1050"/>
            </a:p>
          </p:txBody>
        </p:sp>
        <p:sp>
          <p:nvSpPr>
            <p:cNvPr id="12303" name="Line 15"/>
            <p:cNvSpPr>
              <a:spLocks noChangeShapeType="1"/>
            </p:cNvSpPr>
            <p:nvPr/>
          </p:nvSpPr>
          <p:spPr bwMode="auto">
            <a:xfrm>
              <a:off x="2274" y="2238"/>
              <a:ext cx="0" cy="1230"/>
            </a:xfrm>
            <a:prstGeom prst="line">
              <a:avLst/>
            </a:prstGeom>
            <a:noFill/>
            <a:ln w="9525">
              <a:solidFill>
                <a:schemeClr val="tx1"/>
              </a:solidFill>
              <a:round/>
              <a:headEnd/>
              <a:tailEnd/>
            </a:ln>
            <a:effectLst/>
          </p:spPr>
          <p:txBody>
            <a:bodyPr wrap="none" anchor="ctr"/>
            <a:lstStyle/>
            <a:p>
              <a:endParaRPr lang="fr-FR" sz="1050"/>
            </a:p>
          </p:txBody>
        </p:sp>
      </p:grpSp>
      <p:sp>
        <p:nvSpPr>
          <p:cNvPr id="12304" name="Text Box 16"/>
          <p:cNvSpPr txBox="1">
            <a:spLocks noChangeArrowheads="1"/>
          </p:cNvSpPr>
          <p:nvPr/>
        </p:nvSpPr>
        <p:spPr bwMode="auto">
          <a:xfrm>
            <a:off x="5424488" y="3069431"/>
            <a:ext cx="564356" cy="253916"/>
          </a:xfrm>
          <a:prstGeom prst="rect">
            <a:avLst/>
          </a:prstGeom>
          <a:noFill/>
          <a:ln w="9525">
            <a:noFill/>
            <a:miter lim="800000"/>
            <a:headEnd/>
            <a:tailEnd/>
          </a:ln>
          <a:effectLst/>
        </p:spPr>
        <p:txBody>
          <a:bodyPr>
            <a:spAutoFit/>
          </a:bodyPr>
          <a:lstStyle/>
          <a:p>
            <a:pPr algn="l" rtl="0" eaLnBrk="0" hangingPunct="0">
              <a:spcBef>
                <a:spcPct val="50000"/>
              </a:spcBef>
            </a:pPr>
            <a:r>
              <a:rPr lang="fr-FR" altLang="zh-CN" sz="1050">
                <a:latin typeface="Times New Roman" pitchFamily="18" charset="0"/>
                <a:ea typeface="宋体" charset="-122"/>
              </a:rPr>
              <a:t>BLEU</a:t>
            </a:r>
          </a:p>
        </p:txBody>
      </p:sp>
      <p:sp>
        <p:nvSpPr>
          <p:cNvPr id="12305" name="Rectangle 17"/>
          <p:cNvSpPr>
            <a:spLocks noChangeArrowheads="1"/>
          </p:cNvSpPr>
          <p:nvPr/>
        </p:nvSpPr>
        <p:spPr bwMode="auto">
          <a:xfrm>
            <a:off x="3917156" y="1539479"/>
            <a:ext cx="535724" cy="253916"/>
          </a:xfrm>
          <a:prstGeom prst="rect">
            <a:avLst/>
          </a:prstGeom>
          <a:noFill/>
          <a:ln w="9525">
            <a:noFill/>
            <a:miter lim="800000"/>
            <a:headEnd/>
            <a:tailEnd/>
          </a:ln>
          <a:effectLst/>
        </p:spPr>
        <p:txBody>
          <a:bodyPr wrap="none">
            <a:spAutoFit/>
          </a:bodyPr>
          <a:lstStyle/>
          <a:p>
            <a:pPr algn="l" rtl="0" eaLnBrk="0" hangingPunct="0"/>
            <a:r>
              <a:rPr lang="fr-FR" altLang="zh-CN" sz="1050">
                <a:latin typeface="Times New Roman" pitchFamily="18" charset="0"/>
                <a:ea typeface="宋体" charset="-122"/>
              </a:rPr>
              <a:t>VERT</a:t>
            </a:r>
          </a:p>
        </p:txBody>
      </p:sp>
      <p:sp>
        <p:nvSpPr>
          <p:cNvPr id="12306" name="Rectangle 18"/>
          <p:cNvSpPr>
            <a:spLocks noChangeArrowheads="1"/>
          </p:cNvSpPr>
          <p:nvPr/>
        </p:nvSpPr>
        <p:spPr bwMode="auto">
          <a:xfrm>
            <a:off x="2595563" y="3711179"/>
            <a:ext cx="649537" cy="253916"/>
          </a:xfrm>
          <a:prstGeom prst="rect">
            <a:avLst/>
          </a:prstGeom>
          <a:noFill/>
          <a:ln w="9525">
            <a:noFill/>
            <a:miter lim="800000"/>
            <a:headEnd/>
            <a:tailEnd/>
          </a:ln>
          <a:effectLst/>
        </p:spPr>
        <p:txBody>
          <a:bodyPr wrap="none">
            <a:spAutoFit/>
          </a:bodyPr>
          <a:lstStyle/>
          <a:p>
            <a:pPr algn="l" rtl="0" eaLnBrk="0" hangingPunct="0"/>
            <a:r>
              <a:rPr lang="fr-FR" altLang="zh-CN" sz="1050">
                <a:latin typeface="Times New Roman" pitchFamily="18" charset="0"/>
                <a:ea typeface="宋体" charset="-122"/>
              </a:rPr>
              <a:t>ROUGE</a:t>
            </a:r>
          </a:p>
        </p:txBody>
      </p:sp>
      <p:sp>
        <p:nvSpPr>
          <p:cNvPr id="12307" name="Oval 19"/>
          <p:cNvSpPr>
            <a:spLocks noChangeArrowheads="1"/>
          </p:cNvSpPr>
          <p:nvPr/>
        </p:nvSpPr>
        <p:spPr bwMode="auto">
          <a:xfrm>
            <a:off x="5381626" y="1812132"/>
            <a:ext cx="78581" cy="78581"/>
          </a:xfrm>
          <a:prstGeom prst="ellipse">
            <a:avLst/>
          </a:prstGeom>
          <a:solidFill>
            <a:srgbClr val="66FFFF"/>
          </a:solidFill>
          <a:ln w="9525">
            <a:noFill/>
            <a:round/>
            <a:headEnd/>
            <a:tailEnd/>
          </a:ln>
          <a:effectLst/>
        </p:spPr>
        <p:txBody>
          <a:bodyPr wrap="none" anchor="ctr"/>
          <a:lstStyle/>
          <a:p>
            <a:endParaRPr lang="fr-FR" sz="1050"/>
          </a:p>
        </p:txBody>
      </p:sp>
      <p:sp>
        <p:nvSpPr>
          <p:cNvPr id="12308" name="Oval 20"/>
          <p:cNvSpPr>
            <a:spLocks noChangeArrowheads="1"/>
          </p:cNvSpPr>
          <p:nvPr/>
        </p:nvSpPr>
        <p:spPr bwMode="auto">
          <a:xfrm>
            <a:off x="4731544" y="3869532"/>
            <a:ext cx="78581" cy="78581"/>
          </a:xfrm>
          <a:prstGeom prst="ellipse">
            <a:avLst/>
          </a:prstGeom>
          <a:solidFill>
            <a:srgbClr val="FF66FF"/>
          </a:solidFill>
          <a:ln w="9525">
            <a:noFill/>
            <a:round/>
            <a:headEnd/>
            <a:tailEnd/>
          </a:ln>
          <a:effectLst/>
        </p:spPr>
        <p:txBody>
          <a:bodyPr wrap="none" anchor="ctr"/>
          <a:lstStyle/>
          <a:p>
            <a:endParaRPr lang="fr-FR" sz="1050"/>
          </a:p>
        </p:txBody>
      </p:sp>
      <p:sp>
        <p:nvSpPr>
          <p:cNvPr id="12309" name="Oval 21"/>
          <p:cNvSpPr>
            <a:spLocks noChangeArrowheads="1"/>
          </p:cNvSpPr>
          <p:nvPr/>
        </p:nvSpPr>
        <p:spPr bwMode="auto">
          <a:xfrm>
            <a:off x="3188494" y="2405063"/>
            <a:ext cx="78581" cy="78581"/>
          </a:xfrm>
          <a:prstGeom prst="ellipse">
            <a:avLst/>
          </a:prstGeom>
          <a:solidFill>
            <a:srgbClr val="FFFF00"/>
          </a:solidFill>
          <a:ln w="9525">
            <a:noFill/>
            <a:round/>
            <a:headEnd/>
            <a:tailEnd/>
          </a:ln>
          <a:effectLst/>
        </p:spPr>
        <p:txBody>
          <a:bodyPr wrap="none" anchor="ctr"/>
          <a:lstStyle/>
          <a:p>
            <a:endParaRPr lang="fr-FR" sz="1050"/>
          </a:p>
        </p:txBody>
      </p:sp>
      <p:sp>
        <p:nvSpPr>
          <p:cNvPr id="12310" name="Oval 22"/>
          <p:cNvSpPr>
            <a:spLocks noChangeArrowheads="1"/>
          </p:cNvSpPr>
          <p:nvPr/>
        </p:nvSpPr>
        <p:spPr bwMode="auto">
          <a:xfrm>
            <a:off x="3845719" y="1812132"/>
            <a:ext cx="78581" cy="78581"/>
          </a:xfrm>
          <a:prstGeom prst="ellipse">
            <a:avLst/>
          </a:prstGeom>
          <a:solidFill>
            <a:srgbClr val="66FF33"/>
          </a:solidFill>
          <a:ln w="9525">
            <a:noFill/>
            <a:round/>
            <a:headEnd/>
            <a:tailEnd/>
          </a:ln>
          <a:effectLst/>
        </p:spPr>
        <p:txBody>
          <a:bodyPr wrap="none" anchor="ctr"/>
          <a:lstStyle/>
          <a:p>
            <a:endParaRPr lang="fr-FR" sz="1050"/>
          </a:p>
        </p:txBody>
      </p:sp>
      <p:sp>
        <p:nvSpPr>
          <p:cNvPr id="12311" name="Oval 23"/>
          <p:cNvSpPr>
            <a:spLocks noChangeArrowheads="1"/>
          </p:cNvSpPr>
          <p:nvPr/>
        </p:nvSpPr>
        <p:spPr bwMode="auto">
          <a:xfrm>
            <a:off x="3188494" y="3855244"/>
            <a:ext cx="78581" cy="78581"/>
          </a:xfrm>
          <a:prstGeom prst="ellipse">
            <a:avLst/>
          </a:prstGeom>
          <a:solidFill>
            <a:srgbClr val="FF3300"/>
          </a:solidFill>
          <a:ln w="9525">
            <a:noFill/>
            <a:round/>
            <a:headEnd/>
            <a:tailEnd/>
          </a:ln>
          <a:effectLst/>
        </p:spPr>
        <p:txBody>
          <a:bodyPr wrap="none" anchor="ctr"/>
          <a:lstStyle/>
          <a:p>
            <a:endParaRPr lang="fr-FR" sz="1050"/>
          </a:p>
        </p:txBody>
      </p:sp>
      <p:sp>
        <p:nvSpPr>
          <p:cNvPr id="12312" name="Oval 24"/>
          <p:cNvSpPr>
            <a:spLocks noChangeArrowheads="1"/>
          </p:cNvSpPr>
          <p:nvPr/>
        </p:nvSpPr>
        <p:spPr bwMode="auto">
          <a:xfrm>
            <a:off x="5381626" y="3276601"/>
            <a:ext cx="78581" cy="78581"/>
          </a:xfrm>
          <a:prstGeom prst="ellipse">
            <a:avLst/>
          </a:prstGeom>
          <a:solidFill>
            <a:schemeClr val="accent2"/>
          </a:solidFill>
          <a:ln w="9525">
            <a:noFill/>
            <a:round/>
            <a:headEnd/>
            <a:tailEnd/>
          </a:ln>
          <a:effectLst/>
        </p:spPr>
        <p:txBody>
          <a:bodyPr wrap="none" anchor="ctr"/>
          <a:lstStyle/>
          <a:p>
            <a:endParaRPr lang="fr-FR" sz="1050"/>
          </a:p>
        </p:txBody>
      </p:sp>
      <p:sp>
        <p:nvSpPr>
          <p:cNvPr id="12313" name="Oval 25"/>
          <p:cNvSpPr>
            <a:spLocks noChangeArrowheads="1"/>
          </p:cNvSpPr>
          <p:nvPr/>
        </p:nvSpPr>
        <p:spPr bwMode="auto">
          <a:xfrm>
            <a:off x="3852863" y="3269457"/>
            <a:ext cx="78581" cy="78581"/>
          </a:xfrm>
          <a:prstGeom prst="ellipse">
            <a:avLst/>
          </a:prstGeom>
          <a:solidFill>
            <a:schemeClr val="tx1"/>
          </a:solidFill>
          <a:ln w="9525">
            <a:noFill/>
            <a:round/>
            <a:headEnd/>
            <a:tailEnd/>
          </a:ln>
          <a:effectLst/>
        </p:spPr>
        <p:txBody>
          <a:bodyPr wrap="none" anchor="ctr"/>
          <a:lstStyle/>
          <a:p>
            <a:endParaRPr lang="fr-FR" sz="1050"/>
          </a:p>
        </p:txBody>
      </p:sp>
      <p:sp>
        <p:nvSpPr>
          <p:cNvPr id="12314" name="Oval 26"/>
          <p:cNvSpPr>
            <a:spLocks noChangeArrowheads="1"/>
          </p:cNvSpPr>
          <p:nvPr/>
        </p:nvSpPr>
        <p:spPr bwMode="auto">
          <a:xfrm>
            <a:off x="4717257" y="2405063"/>
            <a:ext cx="78581" cy="78581"/>
          </a:xfrm>
          <a:prstGeom prst="ellipse">
            <a:avLst/>
          </a:prstGeom>
          <a:solidFill>
            <a:schemeClr val="bg1"/>
          </a:solidFill>
          <a:ln w="9525">
            <a:solidFill>
              <a:schemeClr val="tx1"/>
            </a:solidFill>
            <a:round/>
            <a:headEnd/>
            <a:tailEnd/>
          </a:ln>
          <a:effectLst/>
        </p:spPr>
        <p:txBody>
          <a:bodyPr wrap="none" anchor="ctr"/>
          <a:lstStyle/>
          <a:p>
            <a:endParaRPr lang="fr-FR" sz="1050"/>
          </a:p>
        </p:txBody>
      </p:sp>
      <p:sp>
        <p:nvSpPr>
          <p:cNvPr id="12315" name="Rectangle 27"/>
          <p:cNvSpPr>
            <a:spLocks noChangeArrowheads="1"/>
          </p:cNvSpPr>
          <p:nvPr/>
        </p:nvSpPr>
        <p:spPr bwMode="auto">
          <a:xfrm>
            <a:off x="5410200" y="1668066"/>
            <a:ext cx="567784" cy="253916"/>
          </a:xfrm>
          <a:prstGeom prst="rect">
            <a:avLst/>
          </a:prstGeom>
          <a:noFill/>
          <a:ln w="9525">
            <a:noFill/>
            <a:miter lim="800000"/>
            <a:headEnd/>
            <a:tailEnd/>
          </a:ln>
          <a:effectLst/>
        </p:spPr>
        <p:txBody>
          <a:bodyPr wrap="none">
            <a:spAutoFit/>
          </a:bodyPr>
          <a:lstStyle/>
          <a:p>
            <a:pPr algn="l" rtl="0" eaLnBrk="0" hangingPunct="0"/>
            <a:r>
              <a:rPr lang="fr-FR" altLang="zh-CN" sz="1050">
                <a:latin typeface="Times New Roman" pitchFamily="18" charset="0"/>
                <a:ea typeface="宋体" charset="-122"/>
              </a:rPr>
              <a:t>CYAN</a:t>
            </a:r>
          </a:p>
        </p:txBody>
      </p:sp>
      <p:sp>
        <p:nvSpPr>
          <p:cNvPr id="12316" name="Rectangle 28"/>
          <p:cNvSpPr>
            <a:spLocks noChangeArrowheads="1"/>
          </p:cNvSpPr>
          <p:nvPr/>
        </p:nvSpPr>
        <p:spPr bwMode="auto">
          <a:xfrm>
            <a:off x="2645569" y="2296716"/>
            <a:ext cx="612668" cy="253916"/>
          </a:xfrm>
          <a:prstGeom prst="rect">
            <a:avLst/>
          </a:prstGeom>
          <a:noFill/>
          <a:ln w="9525">
            <a:noFill/>
            <a:miter lim="800000"/>
            <a:headEnd/>
            <a:tailEnd/>
          </a:ln>
          <a:effectLst/>
        </p:spPr>
        <p:txBody>
          <a:bodyPr wrap="none">
            <a:spAutoFit/>
          </a:bodyPr>
          <a:lstStyle/>
          <a:p>
            <a:pPr algn="l" rtl="0" eaLnBrk="0" hangingPunct="0"/>
            <a:r>
              <a:rPr lang="fr-FR" altLang="zh-CN" sz="1050">
                <a:latin typeface="Times New Roman" pitchFamily="18" charset="0"/>
                <a:ea typeface="宋体" charset="-122"/>
              </a:rPr>
              <a:t>JAUNE</a:t>
            </a:r>
          </a:p>
        </p:txBody>
      </p:sp>
      <p:sp>
        <p:nvSpPr>
          <p:cNvPr id="12317" name="Rectangle 29"/>
          <p:cNvSpPr>
            <a:spLocks noChangeArrowheads="1"/>
          </p:cNvSpPr>
          <p:nvPr/>
        </p:nvSpPr>
        <p:spPr bwMode="auto">
          <a:xfrm>
            <a:off x="4817269" y="3818335"/>
            <a:ext cx="859531" cy="253916"/>
          </a:xfrm>
          <a:prstGeom prst="rect">
            <a:avLst/>
          </a:prstGeom>
          <a:noFill/>
          <a:ln w="9525">
            <a:noFill/>
            <a:miter lim="800000"/>
            <a:headEnd/>
            <a:tailEnd/>
          </a:ln>
          <a:effectLst/>
        </p:spPr>
        <p:txBody>
          <a:bodyPr wrap="none">
            <a:spAutoFit/>
          </a:bodyPr>
          <a:lstStyle/>
          <a:p>
            <a:pPr algn="l" rtl="0" eaLnBrk="0" hangingPunct="0"/>
            <a:r>
              <a:rPr lang="fr-FR" altLang="zh-CN" sz="1050">
                <a:latin typeface="Times New Roman" pitchFamily="18" charset="0"/>
                <a:ea typeface="宋体" charset="-122"/>
              </a:rPr>
              <a:t>MAGENTA</a:t>
            </a:r>
          </a:p>
        </p:txBody>
      </p:sp>
      <p:sp>
        <p:nvSpPr>
          <p:cNvPr id="12318" name="Rectangle 30"/>
          <p:cNvSpPr>
            <a:spLocks noChangeArrowheads="1"/>
          </p:cNvSpPr>
          <p:nvPr/>
        </p:nvSpPr>
        <p:spPr bwMode="auto">
          <a:xfrm>
            <a:off x="3781425" y="3296841"/>
            <a:ext cx="514885" cy="253916"/>
          </a:xfrm>
          <a:prstGeom prst="rect">
            <a:avLst/>
          </a:prstGeom>
          <a:noFill/>
          <a:ln w="9525">
            <a:noFill/>
            <a:miter lim="800000"/>
            <a:headEnd/>
            <a:tailEnd/>
          </a:ln>
          <a:effectLst/>
        </p:spPr>
        <p:txBody>
          <a:bodyPr wrap="none">
            <a:spAutoFit/>
          </a:bodyPr>
          <a:lstStyle/>
          <a:p>
            <a:pPr algn="l" rtl="0" eaLnBrk="0" hangingPunct="0"/>
            <a:r>
              <a:rPr lang="fr-FR" altLang="zh-CN" sz="1050">
                <a:latin typeface="Times New Roman" pitchFamily="18" charset="0"/>
                <a:ea typeface="宋体" charset="-122"/>
              </a:rPr>
              <a:t>NOIR</a:t>
            </a:r>
          </a:p>
        </p:txBody>
      </p:sp>
      <p:sp>
        <p:nvSpPr>
          <p:cNvPr id="12319" name="Rectangle 31"/>
          <p:cNvSpPr>
            <a:spLocks noChangeArrowheads="1"/>
          </p:cNvSpPr>
          <p:nvPr/>
        </p:nvSpPr>
        <p:spPr bwMode="auto">
          <a:xfrm>
            <a:off x="4824412" y="2289572"/>
            <a:ext cx="641522" cy="253916"/>
          </a:xfrm>
          <a:prstGeom prst="rect">
            <a:avLst/>
          </a:prstGeom>
          <a:noFill/>
          <a:ln w="9525">
            <a:noFill/>
            <a:miter lim="800000"/>
            <a:headEnd/>
            <a:tailEnd/>
          </a:ln>
          <a:effectLst/>
        </p:spPr>
        <p:txBody>
          <a:bodyPr wrap="none">
            <a:spAutoFit/>
          </a:bodyPr>
          <a:lstStyle/>
          <a:p>
            <a:pPr algn="l" rtl="0" eaLnBrk="0" hangingPunct="0"/>
            <a:r>
              <a:rPr lang="fr-FR" altLang="zh-CN" sz="1050">
                <a:latin typeface="Times New Roman" pitchFamily="18" charset="0"/>
                <a:ea typeface="宋体" charset="-122"/>
              </a:rPr>
              <a:t>BLANC</a:t>
            </a:r>
          </a:p>
        </p:txBody>
      </p:sp>
      <p:sp>
        <p:nvSpPr>
          <p:cNvPr id="12320" name="Text Box 32"/>
          <p:cNvSpPr txBox="1">
            <a:spLocks noChangeArrowheads="1"/>
          </p:cNvSpPr>
          <p:nvPr/>
        </p:nvSpPr>
        <p:spPr bwMode="auto">
          <a:xfrm>
            <a:off x="4117181" y="3312319"/>
            <a:ext cx="414338" cy="323165"/>
          </a:xfrm>
          <a:prstGeom prst="rect">
            <a:avLst/>
          </a:prstGeom>
          <a:noFill/>
          <a:ln w="9525">
            <a:noFill/>
            <a:miter lim="800000"/>
            <a:headEnd/>
            <a:tailEnd/>
          </a:ln>
          <a:effectLst/>
        </p:spPr>
        <p:txBody>
          <a:bodyPr>
            <a:spAutoFit/>
          </a:bodyPr>
          <a:lstStyle/>
          <a:p>
            <a:pPr algn="l" rtl="0" eaLnBrk="0" hangingPunct="0">
              <a:spcBef>
                <a:spcPct val="50000"/>
              </a:spcBef>
            </a:pPr>
            <a:r>
              <a:rPr lang="zh-CN" altLang="fr-FR" sz="750">
                <a:latin typeface="Times New Roman" pitchFamily="18" charset="0"/>
                <a:ea typeface="宋体" charset="-122"/>
              </a:rPr>
              <a:t>(0,0,0)</a:t>
            </a:r>
          </a:p>
        </p:txBody>
      </p:sp>
      <p:sp>
        <p:nvSpPr>
          <p:cNvPr id="12321" name="Rectangle 33"/>
          <p:cNvSpPr>
            <a:spLocks noChangeArrowheads="1"/>
          </p:cNvSpPr>
          <p:nvPr/>
        </p:nvSpPr>
        <p:spPr bwMode="auto">
          <a:xfrm>
            <a:off x="4781551" y="2455069"/>
            <a:ext cx="729687" cy="207749"/>
          </a:xfrm>
          <a:prstGeom prst="rect">
            <a:avLst/>
          </a:prstGeom>
          <a:noFill/>
          <a:ln w="9525">
            <a:noFill/>
            <a:miter lim="800000"/>
            <a:headEnd/>
            <a:tailEnd/>
          </a:ln>
          <a:effectLst/>
        </p:spPr>
        <p:txBody>
          <a:bodyPr wrap="none">
            <a:spAutoFit/>
          </a:bodyPr>
          <a:lstStyle/>
          <a:p>
            <a:pPr algn="l" rtl="0" eaLnBrk="0" hangingPunct="0">
              <a:spcBef>
                <a:spcPct val="50000"/>
              </a:spcBef>
            </a:pPr>
            <a:r>
              <a:rPr lang="zh-CN" altLang="fr-FR" sz="750">
                <a:latin typeface="Times New Roman" pitchFamily="18" charset="0"/>
                <a:ea typeface="宋体" charset="-122"/>
              </a:rPr>
              <a:t>(255,255,255)</a:t>
            </a:r>
          </a:p>
        </p:txBody>
      </p:sp>
      <p:sp>
        <p:nvSpPr>
          <p:cNvPr id="12322" name="Rectangle 34"/>
          <p:cNvSpPr>
            <a:spLocks noChangeArrowheads="1"/>
          </p:cNvSpPr>
          <p:nvPr/>
        </p:nvSpPr>
        <p:spPr bwMode="auto">
          <a:xfrm>
            <a:off x="5438776" y="1519238"/>
            <a:ext cx="633507" cy="207749"/>
          </a:xfrm>
          <a:prstGeom prst="rect">
            <a:avLst/>
          </a:prstGeom>
          <a:noFill/>
          <a:ln w="9525">
            <a:noFill/>
            <a:miter lim="800000"/>
            <a:headEnd/>
            <a:tailEnd/>
          </a:ln>
          <a:effectLst/>
        </p:spPr>
        <p:txBody>
          <a:bodyPr wrap="none">
            <a:spAutoFit/>
          </a:bodyPr>
          <a:lstStyle/>
          <a:p>
            <a:pPr algn="l" rtl="0" eaLnBrk="0" hangingPunct="0">
              <a:spcBef>
                <a:spcPct val="50000"/>
              </a:spcBef>
            </a:pPr>
            <a:r>
              <a:rPr lang="zh-CN" altLang="fr-FR" sz="750">
                <a:latin typeface="Times New Roman" pitchFamily="18" charset="0"/>
                <a:ea typeface="宋体" charset="-122"/>
              </a:rPr>
              <a:t>(0,255,255)</a:t>
            </a:r>
          </a:p>
        </p:txBody>
      </p:sp>
      <p:sp>
        <p:nvSpPr>
          <p:cNvPr id="12323" name="Rectangle 35"/>
          <p:cNvSpPr>
            <a:spLocks noChangeArrowheads="1"/>
          </p:cNvSpPr>
          <p:nvPr/>
        </p:nvSpPr>
        <p:spPr bwMode="auto">
          <a:xfrm>
            <a:off x="2602707" y="2497932"/>
            <a:ext cx="633507" cy="207749"/>
          </a:xfrm>
          <a:prstGeom prst="rect">
            <a:avLst/>
          </a:prstGeom>
          <a:noFill/>
          <a:ln w="9525">
            <a:noFill/>
            <a:miter lim="800000"/>
            <a:headEnd/>
            <a:tailEnd/>
          </a:ln>
          <a:effectLst/>
        </p:spPr>
        <p:txBody>
          <a:bodyPr wrap="none">
            <a:spAutoFit/>
          </a:bodyPr>
          <a:lstStyle/>
          <a:p>
            <a:pPr algn="l" rtl="0" eaLnBrk="0" hangingPunct="0">
              <a:spcBef>
                <a:spcPct val="50000"/>
              </a:spcBef>
            </a:pPr>
            <a:r>
              <a:rPr lang="zh-CN" altLang="fr-FR" sz="750">
                <a:latin typeface="Times New Roman" pitchFamily="18" charset="0"/>
                <a:ea typeface="宋体" charset="-122"/>
              </a:rPr>
              <a:t>(255,255,0)</a:t>
            </a:r>
          </a:p>
        </p:txBody>
      </p:sp>
      <p:sp>
        <p:nvSpPr>
          <p:cNvPr id="12324" name="Rectangle 36"/>
          <p:cNvSpPr>
            <a:spLocks noChangeArrowheads="1"/>
          </p:cNvSpPr>
          <p:nvPr/>
        </p:nvSpPr>
        <p:spPr bwMode="auto">
          <a:xfrm>
            <a:off x="4002882" y="1369219"/>
            <a:ext cx="537327" cy="207749"/>
          </a:xfrm>
          <a:prstGeom prst="rect">
            <a:avLst/>
          </a:prstGeom>
          <a:noFill/>
          <a:ln w="9525">
            <a:noFill/>
            <a:miter lim="800000"/>
            <a:headEnd/>
            <a:tailEnd/>
          </a:ln>
          <a:effectLst/>
        </p:spPr>
        <p:txBody>
          <a:bodyPr wrap="none">
            <a:spAutoFit/>
          </a:bodyPr>
          <a:lstStyle/>
          <a:p>
            <a:pPr algn="l" rtl="0" eaLnBrk="0" hangingPunct="0">
              <a:spcBef>
                <a:spcPct val="50000"/>
              </a:spcBef>
            </a:pPr>
            <a:r>
              <a:rPr lang="zh-CN" altLang="fr-FR" sz="750">
                <a:latin typeface="Times New Roman" pitchFamily="18" charset="0"/>
                <a:ea typeface="宋体" charset="-122"/>
              </a:rPr>
              <a:t>(0,255,0)</a:t>
            </a:r>
          </a:p>
        </p:txBody>
      </p:sp>
      <p:sp>
        <p:nvSpPr>
          <p:cNvPr id="12325" name="Rectangle 37"/>
          <p:cNvSpPr>
            <a:spLocks noChangeArrowheads="1"/>
          </p:cNvSpPr>
          <p:nvPr/>
        </p:nvSpPr>
        <p:spPr bwMode="auto">
          <a:xfrm>
            <a:off x="2581276" y="3555207"/>
            <a:ext cx="537327" cy="207749"/>
          </a:xfrm>
          <a:prstGeom prst="rect">
            <a:avLst/>
          </a:prstGeom>
          <a:noFill/>
          <a:ln w="9525">
            <a:noFill/>
            <a:miter lim="800000"/>
            <a:headEnd/>
            <a:tailEnd/>
          </a:ln>
          <a:effectLst/>
        </p:spPr>
        <p:txBody>
          <a:bodyPr wrap="none">
            <a:spAutoFit/>
          </a:bodyPr>
          <a:lstStyle/>
          <a:p>
            <a:pPr algn="l" rtl="0" eaLnBrk="0" hangingPunct="0">
              <a:spcBef>
                <a:spcPct val="50000"/>
              </a:spcBef>
            </a:pPr>
            <a:r>
              <a:rPr lang="zh-CN" altLang="fr-FR" sz="750">
                <a:latin typeface="Times New Roman" pitchFamily="18" charset="0"/>
                <a:ea typeface="宋体" charset="-122"/>
              </a:rPr>
              <a:t>(255,0,0)</a:t>
            </a:r>
          </a:p>
        </p:txBody>
      </p:sp>
      <p:sp>
        <p:nvSpPr>
          <p:cNvPr id="12326" name="Rectangle 38"/>
          <p:cNvSpPr>
            <a:spLocks noChangeArrowheads="1"/>
          </p:cNvSpPr>
          <p:nvPr/>
        </p:nvSpPr>
        <p:spPr bwMode="auto">
          <a:xfrm>
            <a:off x="5603082" y="2912269"/>
            <a:ext cx="537327" cy="207749"/>
          </a:xfrm>
          <a:prstGeom prst="rect">
            <a:avLst/>
          </a:prstGeom>
          <a:noFill/>
          <a:ln w="9525">
            <a:noFill/>
            <a:miter lim="800000"/>
            <a:headEnd/>
            <a:tailEnd/>
          </a:ln>
          <a:effectLst/>
        </p:spPr>
        <p:txBody>
          <a:bodyPr wrap="none">
            <a:spAutoFit/>
          </a:bodyPr>
          <a:lstStyle/>
          <a:p>
            <a:pPr algn="l" rtl="0" eaLnBrk="0" hangingPunct="0">
              <a:spcBef>
                <a:spcPct val="50000"/>
              </a:spcBef>
            </a:pPr>
            <a:r>
              <a:rPr lang="zh-CN" altLang="fr-FR" sz="750">
                <a:latin typeface="Times New Roman" pitchFamily="18" charset="0"/>
                <a:ea typeface="宋体" charset="-122"/>
              </a:rPr>
              <a:t>(0,0,255)</a:t>
            </a:r>
          </a:p>
        </p:txBody>
      </p:sp>
      <p:sp>
        <p:nvSpPr>
          <p:cNvPr id="12327" name="Rectangle 39"/>
          <p:cNvSpPr>
            <a:spLocks noChangeArrowheads="1"/>
          </p:cNvSpPr>
          <p:nvPr/>
        </p:nvSpPr>
        <p:spPr bwMode="auto">
          <a:xfrm>
            <a:off x="5024438" y="4019550"/>
            <a:ext cx="633507" cy="207749"/>
          </a:xfrm>
          <a:prstGeom prst="rect">
            <a:avLst/>
          </a:prstGeom>
          <a:noFill/>
          <a:ln w="9525">
            <a:noFill/>
            <a:miter lim="800000"/>
            <a:headEnd/>
            <a:tailEnd/>
          </a:ln>
          <a:effectLst/>
        </p:spPr>
        <p:txBody>
          <a:bodyPr wrap="none">
            <a:spAutoFit/>
          </a:bodyPr>
          <a:lstStyle/>
          <a:p>
            <a:pPr algn="l" rtl="0" eaLnBrk="0" hangingPunct="0">
              <a:spcBef>
                <a:spcPct val="50000"/>
              </a:spcBef>
            </a:pPr>
            <a:r>
              <a:rPr lang="zh-CN" altLang="fr-FR" sz="750">
                <a:latin typeface="Times New Roman" pitchFamily="18" charset="0"/>
                <a:ea typeface="宋体" charset="-122"/>
              </a:rPr>
              <a:t>(255,0,255)</a:t>
            </a:r>
          </a:p>
        </p:txBody>
      </p:sp>
      <p:grpSp>
        <p:nvGrpSpPr>
          <p:cNvPr id="3" name="Group 40"/>
          <p:cNvGrpSpPr>
            <a:grpSpLocks/>
          </p:cNvGrpSpPr>
          <p:nvPr/>
        </p:nvGrpSpPr>
        <p:grpSpPr bwMode="auto">
          <a:xfrm>
            <a:off x="3881438" y="2447925"/>
            <a:ext cx="892969" cy="864394"/>
            <a:chOff x="2748" y="2048"/>
            <a:chExt cx="750" cy="726"/>
          </a:xfrm>
        </p:grpSpPr>
        <p:sp>
          <p:nvSpPr>
            <p:cNvPr id="12329" name="Line 41"/>
            <p:cNvSpPr>
              <a:spLocks noChangeShapeType="1"/>
            </p:cNvSpPr>
            <p:nvPr/>
          </p:nvSpPr>
          <p:spPr bwMode="auto">
            <a:xfrm flipV="1">
              <a:off x="2748" y="2048"/>
              <a:ext cx="738" cy="726"/>
            </a:xfrm>
            <a:prstGeom prst="line">
              <a:avLst/>
            </a:prstGeom>
            <a:noFill/>
            <a:ln w="28575">
              <a:solidFill>
                <a:schemeClr val="tx1"/>
              </a:solidFill>
              <a:prstDash val="sysDot"/>
              <a:round/>
              <a:headEnd/>
              <a:tailEnd/>
            </a:ln>
            <a:effectLst/>
          </p:spPr>
          <p:txBody>
            <a:bodyPr wrap="none" anchor="ctr"/>
            <a:lstStyle/>
            <a:p>
              <a:endParaRPr lang="fr-FR" sz="1050"/>
            </a:p>
          </p:txBody>
        </p:sp>
        <p:sp>
          <p:nvSpPr>
            <p:cNvPr id="12330" name="WordArt 42"/>
            <p:cNvSpPr>
              <a:spLocks noChangeArrowheads="1" noChangeShapeType="1" noTextEdit="1"/>
            </p:cNvSpPr>
            <p:nvPr/>
          </p:nvSpPr>
          <p:spPr bwMode="auto">
            <a:xfrm rot="-1964368">
              <a:off x="2886" y="2319"/>
              <a:ext cx="612" cy="245"/>
            </a:xfrm>
            <a:prstGeom prst="rect">
              <a:avLst/>
            </a:prstGeom>
          </p:spPr>
          <p:txBody>
            <a:bodyPr wrap="none" fromWordArt="1">
              <a:prstTxWarp prst="textSlantUp">
                <a:avLst>
                  <a:gd name="adj" fmla="val 53306"/>
                </a:avLst>
              </a:prstTxWarp>
            </a:bodyPr>
            <a:lstStyle/>
            <a:p>
              <a:pPr algn="ctr" rtl="0"/>
              <a:r>
                <a:rPr lang="fr-FR" sz="900" kern="10">
                  <a:ln w="9525">
                    <a:solidFill>
                      <a:srgbClr val="000000"/>
                    </a:solidFill>
                    <a:round/>
                    <a:headEnd/>
                    <a:tailEnd/>
                  </a:ln>
                  <a:latin typeface="Times New Roman"/>
                  <a:cs typeface="Times New Roman"/>
                </a:rPr>
                <a:t>Echelle des gris</a:t>
              </a:r>
            </a:p>
          </p:txBody>
        </p:sp>
      </p:grpSp>
      <p:grpSp>
        <p:nvGrpSpPr>
          <p:cNvPr id="4" name="Group 43"/>
          <p:cNvGrpSpPr>
            <a:grpSpLocks/>
          </p:cNvGrpSpPr>
          <p:nvPr/>
        </p:nvGrpSpPr>
        <p:grpSpPr bwMode="auto">
          <a:xfrm>
            <a:off x="4395788" y="1876425"/>
            <a:ext cx="729854" cy="228600"/>
            <a:chOff x="3180" y="1568"/>
            <a:chExt cx="613" cy="192"/>
          </a:xfrm>
        </p:grpSpPr>
        <p:sp>
          <p:nvSpPr>
            <p:cNvPr id="12332" name="Rectangle 44"/>
            <p:cNvSpPr>
              <a:spLocks noChangeArrowheads="1"/>
            </p:cNvSpPr>
            <p:nvPr/>
          </p:nvSpPr>
          <p:spPr bwMode="auto">
            <a:xfrm>
              <a:off x="3180" y="1568"/>
              <a:ext cx="613" cy="174"/>
            </a:xfrm>
            <a:prstGeom prst="rect">
              <a:avLst/>
            </a:prstGeom>
            <a:noFill/>
            <a:ln w="9525">
              <a:noFill/>
              <a:miter lim="800000"/>
              <a:headEnd/>
              <a:tailEnd/>
            </a:ln>
            <a:effectLst/>
          </p:spPr>
          <p:txBody>
            <a:bodyPr wrap="none">
              <a:spAutoFit/>
            </a:bodyPr>
            <a:lstStyle/>
            <a:p>
              <a:pPr algn="l" rtl="0" eaLnBrk="0" hangingPunct="0"/>
              <a:r>
                <a:rPr lang="zh-CN" altLang="fr-FR" sz="750">
                  <a:latin typeface="Times New Roman" pitchFamily="18" charset="0"/>
                  <a:ea typeface="宋体" charset="-122"/>
                </a:rPr>
                <a:t>(130,236,188)</a:t>
              </a:r>
            </a:p>
          </p:txBody>
        </p:sp>
        <p:sp>
          <p:nvSpPr>
            <p:cNvPr id="12333" name="Oval 45"/>
            <p:cNvSpPr>
              <a:spLocks noChangeArrowheads="1"/>
            </p:cNvSpPr>
            <p:nvPr/>
          </p:nvSpPr>
          <p:spPr bwMode="auto">
            <a:xfrm>
              <a:off x="3414" y="1694"/>
              <a:ext cx="66" cy="66"/>
            </a:xfrm>
            <a:prstGeom prst="ellipse">
              <a:avLst/>
            </a:prstGeom>
            <a:solidFill>
              <a:srgbClr val="99FFCC"/>
            </a:solidFill>
            <a:ln w="9525">
              <a:noFill/>
              <a:round/>
              <a:headEnd/>
              <a:tailEnd/>
            </a:ln>
            <a:effectLst/>
          </p:spPr>
          <p:txBody>
            <a:bodyPr wrap="none" anchor="ctr"/>
            <a:lstStyle/>
            <a:p>
              <a:endParaRPr lang="fr-FR" sz="1050"/>
            </a:p>
          </p:txBody>
        </p:sp>
      </p:grpSp>
      <p:grpSp>
        <p:nvGrpSpPr>
          <p:cNvPr id="5" name="Group 46"/>
          <p:cNvGrpSpPr>
            <a:grpSpLocks/>
          </p:cNvGrpSpPr>
          <p:nvPr/>
        </p:nvGrpSpPr>
        <p:grpSpPr bwMode="auto">
          <a:xfrm>
            <a:off x="3224216" y="3055144"/>
            <a:ext cx="681039" cy="221456"/>
            <a:chOff x="2196" y="2558"/>
            <a:chExt cx="572" cy="186"/>
          </a:xfrm>
        </p:grpSpPr>
        <p:sp>
          <p:nvSpPr>
            <p:cNvPr id="12335" name="Rectangle 47"/>
            <p:cNvSpPr>
              <a:spLocks noChangeArrowheads="1"/>
            </p:cNvSpPr>
            <p:nvPr/>
          </p:nvSpPr>
          <p:spPr bwMode="auto">
            <a:xfrm>
              <a:off x="2196" y="2558"/>
              <a:ext cx="572" cy="174"/>
            </a:xfrm>
            <a:prstGeom prst="rect">
              <a:avLst/>
            </a:prstGeom>
            <a:noFill/>
            <a:ln w="9525">
              <a:noFill/>
              <a:miter lim="800000"/>
              <a:headEnd/>
              <a:tailEnd/>
            </a:ln>
            <a:effectLst/>
          </p:spPr>
          <p:txBody>
            <a:bodyPr wrap="none">
              <a:spAutoFit/>
            </a:bodyPr>
            <a:lstStyle/>
            <a:p>
              <a:pPr algn="l" rtl="0" eaLnBrk="0" hangingPunct="0"/>
              <a:r>
                <a:rPr lang="zh-CN" altLang="fr-FR" sz="750">
                  <a:latin typeface="Times New Roman" pitchFamily="18" charset="0"/>
                  <a:ea typeface="宋体" charset="-122"/>
                </a:rPr>
                <a:t>(243,115,30)</a:t>
              </a:r>
            </a:p>
          </p:txBody>
        </p:sp>
        <p:sp>
          <p:nvSpPr>
            <p:cNvPr id="12336" name="Oval 48"/>
            <p:cNvSpPr>
              <a:spLocks noChangeArrowheads="1"/>
            </p:cNvSpPr>
            <p:nvPr/>
          </p:nvSpPr>
          <p:spPr bwMode="auto">
            <a:xfrm>
              <a:off x="2412" y="2678"/>
              <a:ext cx="66" cy="66"/>
            </a:xfrm>
            <a:prstGeom prst="ellipse">
              <a:avLst/>
            </a:prstGeom>
            <a:solidFill>
              <a:srgbClr val="FF9966"/>
            </a:solidFill>
            <a:ln w="9525">
              <a:noFill/>
              <a:round/>
              <a:headEnd/>
              <a:tailEnd/>
            </a:ln>
            <a:effectLst/>
          </p:spPr>
          <p:txBody>
            <a:bodyPr wrap="none" anchor="ctr"/>
            <a:lstStyle/>
            <a:p>
              <a:endParaRPr lang="fr-FR" sz="1050"/>
            </a:p>
          </p:txBody>
        </p:sp>
      </p:grpSp>
      <p:grpSp>
        <p:nvGrpSpPr>
          <p:cNvPr id="6" name="Group 49"/>
          <p:cNvGrpSpPr>
            <a:grpSpLocks/>
          </p:cNvGrpSpPr>
          <p:nvPr/>
        </p:nvGrpSpPr>
        <p:grpSpPr bwMode="auto">
          <a:xfrm>
            <a:off x="3674271" y="2886075"/>
            <a:ext cx="585788" cy="319088"/>
            <a:chOff x="2574" y="2416"/>
            <a:chExt cx="492" cy="268"/>
          </a:xfrm>
        </p:grpSpPr>
        <p:sp>
          <p:nvSpPr>
            <p:cNvPr id="12338" name="Oval 50"/>
            <p:cNvSpPr>
              <a:spLocks noChangeArrowheads="1"/>
            </p:cNvSpPr>
            <p:nvPr/>
          </p:nvSpPr>
          <p:spPr bwMode="auto">
            <a:xfrm>
              <a:off x="2844" y="2618"/>
              <a:ext cx="66" cy="66"/>
            </a:xfrm>
            <a:prstGeom prst="ellipse">
              <a:avLst/>
            </a:prstGeom>
            <a:solidFill>
              <a:schemeClr val="bg2"/>
            </a:solidFill>
            <a:ln w="9525">
              <a:noFill/>
              <a:round/>
              <a:headEnd/>
              <a:tailEnd/>
            </a:ln>
            <a:effectLst/>
          </p:spPr>
          <p:txBody>
            <a:bodyPr wrap="none" anchor="ctr"/>
            <a:lstStyle/>
            <a:p>
              <a:endParaRPr lang="fr-FR" sz="1050"/>
            </a:p>
          </p:txBody>
        </p:sp>
        <p:sp>
          <p:nvSpPr>
            <p:cNvPr id="12339" name="Rectangle 51"/>
            <p:cNvSpPr>
              <a:spLocks noChangeArrowheads="1"/>
            </p:cNvSpPr>
            <p:nvPr/>
          </p:nvSpPr>
          <p:spPr bwMode="auto">
            <a:xfrm>
              <a:off x="2574" y="2416"/>
              <a:ext cx="492" cy="174"/>
            </a:xfrm>
            <a:prstGeom prst="rect">
              <a:avLst/>
            </a:prstGeom>
            <a:noFill/>
            <a:ln w="9525">
              <a:noFill/>
              <a:miter lim="800000"/>
              <a:headEnd/>
              <a:tailEnd/>
            </a:ln>
            <a:effectLst/>
          </p:spPr>
          <p:txBody>
            <a:bodyPr wrap="none">
              <a:spAutoFit/>
            </a:bodyPr>
            <a:lstStyle/>
            <a:p>
              <a:pPr algn="l" rtl="0" eaLnBrk="0" hangingPunct="0"/>
              <a:r>
                <a:rPr lang="zh-CN" altLang="fr-FR" sz="750">
                  <a:latin typeface="Times New Roman" pitchFamily="18" charset="0"/>
                  <a:ea typeface="宋体" charset="-122"/>
                </a:rPr>
                <a:t>(25,25,25)</a:t>
              </a:r>
            </a:p>
          </p:txBody>
        </p:sp>
      </p:grpSp>
      <p:sp>
        <p:nvSpPr>
          <p:cNvPr id="12340" name="Text Box 52"/>
          <p:cNvSpPr txBox="1">
            <a:spLocks noChangeArrowheads="1"/>
          </p:cNvSpPr>
          <p:nvPr/>
        </p:nvSpPr>
        <p:spPr bwMode="auto">
          <a:xfrm>
            <a:off x="457201" y="681038"/>
            <a:ext cx="3846910" cy="369332"/>
          </a:xfrm>
          <a:prstGeom prst="rect">
            <a:avLst/>
          </a:prstGeom>
          <a:noFill/>
          <a:ln w="9525">
            <a:noFill/>
            <a:miter lim="800000"/>
            <a:headEnd/>
            <a:tailEnd/>
          </a:ln>
          <a:effectLst/>
        </p:spPr>
        <p:txBody>
          <a:bodyPr wrap="square">
            <a:spAutoFit/>
          </a:bodyPr>
          <a:lstStyle/>
          <a:p>
            <a:pPr algn="l" rtl="0" eaLnBrk="0" hangingPunct="0">
              <a:spcBef>
                <a:spcPct val="50000"/>
              </a:spcBef>
            </a:pPr>
            <a:r>
              <a:rPr lang="fr-FR" altLang="zh-CN" sz="1800" b="1" dirty="0" smtClean="0">
                <a:solidFill>
                  <a:schemeClr val="accent2"/>
                </a:solidFill>
                <a:latin typeface="Comic Sans MS" pitchFamily="66" charset="0"/>
                <a:ea typeface="宋体" charset="-122"/>
              </a:rPr>
              <a:t> Système </a:t>
            </a:r>
            <a:r>
              <a:rPr lang="fr-FR" altLang="zh-CN" sz="1800" b="1" dirty="0">
                <a:solidFill>
                  <a:schemeClr val="accent2"/>
                </a:solidFill>
                <a:latin typeface="Comic Sans MS" pitchFamily="66" charset="0"/>
                <a:ea typeface="宋体" charset="-122"/>
              </a:rPr>
              <a:t>RVB (RGB)</a:t>
            </a:r>
            <a:endParaRPr lang="fr-FR" altLang="zh-CN" sz="1800" dirty="0">
              <a:latin typeface="Times New Roman" pitchFamily="18" charset="0"/>
              <a:ea typeface="宋体" charset="-122"/>
            </a:endParaRPr>
          </a:p>
        </p:txBody>
      </p:sp>
      <p:sp>
        <p:nvSpPr>
          <p:cNvPr id="12341" name="Text Box 53"/>
          <p:cNvSpPr txBox="1">
            <a:spLocks noChangeArrowheads="1"/>
          </p:cNvSpPr>
          <p:nvPr/>
        </p:nvSpPr>
        <p:spPr bwMode="auto">
          <a:xfrm>
            <a:off x="2552700" y="4429125"/>
            <a:ext cx="4953000" cy="253916"/>
          </a:xfrm>
          <a:prstGeom prst="rect">
            <a:avLst/>
          </a:prstGeom>
          <a:noFill/>
          <a:ln w="9525">
            <a:noFill/>
            <a:miter lim="800000"/>
            <a:headEnd/>
            <a:tailEnd/>
          </a:ln>
          <a:effectLst/>
        </p:spPr>
        <p:txBody>
          <a:bodyPr>
            <a:spAutoFit/>
          </a:bodyPr>
          <a:lstStyle/>
          <a:p>
            <a:pPr algn="l" rtl="0" eaLnBrk="0" hangingPunct="0">
              <a:spcBef>
                <a:spcPct val="50000"/>
              </a:spcBef>
            </a:pPr>
            <a:r>
              <a:rPr lang="fr-FR" sz="1050">
                <a:solidFill>
                  <a:srgbClr val="FF3300"/>
                </a:solidFill>
                <a:latin typeface="Times New Roman" pitchFamily="18" charset="0"/>
              </a:rPr>
              <a:t>En total, vous avez 256 </a:t>
            </a:r>
            <a:r>
              <a:rPr lang="fr-FR" sz="1050">
                <a:solidFill>
                  <a:srgbClr val="FF3300"/>
                </a:solidFill>
                <a:latin typeface="Times New Roman" pitchFamily="18" charset="0"/>
                <a:sym typeface="Symbol" pitchFamily="18" charset="2"/>
              </a:rPr>
              <a:t> </a:t>
            </a:r>
            <a:r>
              <a:rPr lang="fr-FR" sz="1050">
                <a:solidFill>
                  <a:srgbClr val="FF3300"/>
                </a:solidFill>
                <a:latin typeface="Times New Roman" pitchFamily="18" charset="0"/>
              </a:rPr>
              <a:t>256 </a:t>
            </a:r>
            <a:r>
              <a:rPr lang="fr-FR" sz="1050">
                <a:solidFill>
                  <a:srgbClr val="FF3300"/>
                </a:solidFill>
                <a:latin typeface="Times New Roman" pitchFamily="18" charset="0"/>
                <a:sym typeface="Symbol" pitchFamily="18" charset="2"/>
              </a:rPr>
              <a:t> </a:t>
            </a:r>
            <a:r>
              <a:rPr lang="fr-FR" sz="1050">
                <a:solidFill>
                  <a:srgbClr val="FF3300"/>
                </a:solidFill>
                <a:latin typeface="Times New Roman" pitchFamily="18" charset="0"/>
              </a:rPr>
              <a:t>256 = 256</a:t>
            </a:r>
            <a:r>
              <a:rPr lang="fr-FR" sz="1050" baseline="30000">
                <a:solidFill>
                  <a:srgbClr val="FF3300"/>
                </a:solidFill>
                <a:latin typeface="Times New Roman" pitchFamily="18" charset="0"/>
              </a:rPr>
              <a:t>3</a:t>
            </a:r>
            <a:r>
              <a:rPr lang="fr-FR" sz="1050">
                <a:solidFill>
                  <a:srgbClr val="FF3300"/>
                </a:solidFill>
                <a:latin typeface="Times New Roman" pitchFamily="18" charset="0"/>
              </a:rPr>
              <a:t>  = 16.777.216 couleurs !!!</a:t>
            </a:r>
            <a:endParaRPr lang="fr-FR" sz="1800">
              <a:latin typeface="Times New Roman" pitchFamily="18" charset="0"/>
            </a:endParaRPr>
          </a:p>
        </p:txBody>
      </p:sp>
      <p:grpSp>
        <p:nvGrpSpPr>
          <p:cNvPr id="7" name="Group 54"/>
          <p:cNvGrpSpPr>
            <a:grpSpLocks/>
          </p:cNvGrpSpPr>
          <p:nvPr/>
        </p:nvGrpSpPr>
        <p:grpSpPr bwMode="auto">
          <a:xfrm>
            <a:off x="6210300" y="1552576"/>
            <a:ext cx="1504950" cy="2561034"/>
            <a:chOff x="4256" y="1304"/>
            <a:chExt cx="1264" cy="2151"/>
          </a:xfrm>
        </p:grpSpPr>
        <p:sp>
          <p:nvSpPr>
            <p:cNvPr id="12343" name="Text Box 55"/>
            <p:cNvSpPr txBox="1">
              <a:spLocks noChangeArrowheads="1"/>
            </p:cNvSpPr>
            <p:nvPr/>
          </p:nvSpPr>
          <p:spPr bwMode="auto">
            <a:xfrm>
              <a:off x="4494" y="1304"/>
              <a:ext cx="322" cy="174"/>
            </a:xfrm>
            <a:prstGeom prst="rect">
              <a:avLst/>
            </a:prstGeom>
            <a:noFill/>
            <a:ln w="9525">
              <a:noFill/>
              <a:miter lim="800000"/>
              <a:headEnd/>
              <a:tailEnd/>
            </a:ln>
            <a:effectLst/>
          </p:spPr>
          <p:txBody>
            <a:bodyPr>
              <a:spAutoFit/>
            </a:bodyPr>
            <a:lstStyle/>
            <a:p>
              <a:pPr algn="l" rtl="0" eaLnBrk="0" hangingPunct="0">
                <a:spcBef>
                  <a:spcPct val="50000"/>
                </a:spcBef>
              </a:pPr>
              <a:r>
                <a:rPr lang="fr-FR" sz="750">
                  <a:latin typeface="Times New Roman" pitchFamily="18" charset="0"/>
                </a:rPr>
                <a:t>255</a:t>
              </a:r>
              <a:endParaRPr lang="fr-FR" sz="1050">
                <a:latin typeface="Times New Roman" pitchFamily="18" charset="0"/>
              </a:endParaRPr>
            </a:p>
          </p:txBody>
        </p:sp>
        <p:sp>
          <p:nvSpPr>
            <p:cNvPr id="12344" name="Text Box 56"/>
            <p:cNvSpPr txBox="1">
              <a:spLocks noChangeArrowheads="1"/>
            </p:cNvSpPr>
            <p:nvPr/>
          </p:nvSpPr>
          <p:spPr bwMode="auto">
            <a:xfrm>
              <a:off x="4854" y="1304"/>
              <a:ext cx="322" cy="174"/>
            </a:xfrm>
            <a:prstGeom prst="rect">
              <a:avLst/>
            </a:prstGeom>
            <a:noFill/>
            <a:ln w="9525">
              <a:noFill/>
              <a:miter lim="800000"/>
              <a:headEnd/>
              <a:tailEnd/>
            </a:ln>
            <a:effectLst/>
          </p:spPr>
          <p:txBody>
            <a:bodyPr>
              <a:spAutoFit/>
            </a:bodyPr>
            <a:lstStyle/>
            <a:p>
              <a:pPr algn="l" rtl="0" eaLnBrk="0" hangingPunct="0">
                <a:spcBef>
                  <a:spcPct val="50000"/>
                </a:spcBef>
              </a:pPr>
              <a:r>
                <a:rPr lang="fr-FR" sz="750">
                  <a:latin typeface="Times New Roman" pitchFamily="18" charset="0"/>
                </a:rPr>
                <a:t>255</a:t>
              </a:r>
              <a:endParaRPr lang="fr-FR" sz="1050">
                <a:latin typeface="Times New Roman" pitchFamily="18" charset="0"/>
              </a:endParaRPr>
            </a:p>
          </p:txBody>
        </p:sp>
        <p:sp>
          <p:nvSpPr>
            <p:cNvPr id="12345" name="Text Box 57"/>
            <p:cNvSpPr txBox="1">
              <a:spLocks noChangeArrowheads="1"/>
            </p:cNvSpPr>
            <p:nvPr/>
          </p:nvSpPr>
          <p:spPr bwMode="auto">
            <a:xfrm>
              <a:off x="5198" y="1304"/>
              <a:ext cx="322" cy="174"/>
            </a:xfrm>
            <a:prstGeom prst="rect">
              <a:avLst/>
            </a:prstGeom>
            <a:noFill/>
            <a:ln w="9525">
              <a:noFill/>
              <a:miter lim="800000"/>
              <a:headEnd/>
              <a:tailEnd/>
            </a:ln>
            <a:effectLst/>
          </p:spPr>
          <p:txBody>
            <a:bodyPr>
              <a:spAutoFit/>
            </a:bodyPr>
            <a:lstStyle/>
            <a:p>
              <a:pPr algn="l" rtl="0" eaLnBrk="0" hangingPunct="0">
                <a:spcBef>
                  <a:spcPct val="50000"/>
                </a:spcBef>
              </a:pPr>
              <a:r>
                <a:rPr lang="fr-FR" sz="750">
                  <a:latin typeface="Times New Roman" pitchFamily="18" charset="0"/>
                </a:rPr>
                <a:t>255</a:t>
              </a:r>
              <a:endParaRPr lang="fr-FR" sz="1050">
                <a:latin typeface="Times New Roman" pitchFamily="18" charset="0"/>
              </a:endParaRPr>
            </a:p>
          </p:txBody>
        </p:sp>
        <p:sp>
          <p:nvSpPr>
            <p:cNvPr id="12346" name="Text Box 58"/>
            <p:cNvSpPr txBox="1">
              <a:spLocks noChangeArrowheads="1"/>
            </p:cNvSpPr>
            <p:nvPr/>
          </p:nvSpPr>
          <p:spPr bwMode="auto">
            <a:xfrm>
              <a:off x="4256" y="3145"/>
              <a:ext cx="504" cy="310"/>
            </a:xfrm>
            <a:prstGeom prst="rect">
              <a:avLst/>
            </a:prstGeom>
            <a:noFill/>
            <a:ln w="9525">
              <a:noFill/>
              <a:miter lim="800000"/>
              <a:headEnd/>
              <a:tailEnd/>
            </a:ln>
            <a:effectLst/>
          </p:spPr>
          <p:txBody>
            <a:bodyPr>
              <a:spAutoFit/>
            </a:bodyPr>
            <a:lstStyle/>
            <a:p>
              <a:pPr algn="l" rtl="0" eaLnBrk="0" hangingPunct="0">
                <a:spcBef>
                  <a:spcPct val="50000"/>
                </a:spcBef>
              </a:pPr>
              <a:r>
                <a:rPr lang="fr-FR" sz="900" b="1">
                  <a:solidFill>
                    <a:srgbClr val="FF3300"/>
                  </a:solidFill>
                  <a:latin typeface="Times New Roman" pitchFamily="18" charset="0"/>
                </a:rPr>
                <a:t>ROUGE</a:t>
              </a:r>
              <a:endParaRPr lang="fr-FR" sz="900">
                <a:latin typeface="Times New Roman" pitchFamily="18" charset="0"/>
              </a:endParaRPr>
            </a:p>
          </p:txBody>
        </p:sp>
        <p:sp>
          <p:nvSpPr>
            <p:cNvPr id="12347" name="Rectangle 59"/>
            <p:cNvSpPr>
              <a:spLocks noChangeArrowheads="1"/>
            </p:cNvSpPr>
            <p:nvPr/>
          </p:nvSpPr>
          <p:spPr bwMode="auto">
            <a:xfrm>
              <a:off x="4680" y="3145"/>
              <a:ext cx="424" cy="194"/>
            </a:xfrm>
            <a:prstGeom prst="rect">
              <a:avLst/>
            </a:prstGeom>
            <a:noFill/>
            <a:ln w="9525">
              <a:noFill/>
              <a:miter lim="800000"/>
              <a:headEnd/>
              <a:tailEnd/>
            </a:ln>
            <a:effectLst/>
          </p:spPr>
          <p:txBody>
            <a:bodyPr wrap="none">
              <a:spAutoFit/>
            </a:bodyPr>
            <a:lstStyle/>
            <a:p>
              <a:pPr algn="l" rtl="0" eaLnBrk="0" hangingPunct="0"/>
              <a:r>
                <a:rPr lang="fr-FR" sz="900" b="1">
                  <a:solidFill>
                    <a:srgbClr val="00FF00"/>
                  </a:solidFill>
                  <a:latin typeface="Times New Roman" pitchFamily="18" charset="0"/>
                </a:rPr>
                <a:t>VERT</a:t>
              </a:r>
              <a:endParaRPr lang="fr-FR" sz="900" b="1">
                <a:latin typeface="Times New Roman" pitchFamily="18" charset="0"/>
              </a:endParaRPr>
            </a:p>
          </p:txBody>
        </p:sp>
        <p:sp>
          <p:nvSpPr>
            <p:cNvPr id="12348" name="Rectangle 60"/>
            <p:cNvSpPr>
              <a:spLocks noChangeArrowheads="1"/>
            </p:cNvSpPr>
            <p:nvPr/>
          </p:nvSpPr>
          <p:spPr bwMode="auto">
            <a:xfrm>
              <a:off x="5048" y="3145"/>
              <a:ext cx="419" cy="194"/>
            </a:xfrm>
            <a:prstGeom prst="rect">
              <a:avLst/>
            </a:prstGeom>
            <a:noFill/>
            <a:ln w="9525">
              <a:noFill/>
              <a:miter lim="800000"/>
              <a:headEnd/>
              <a:tailEnd/>
            </a:ln>
            <a:effectLst/>
          </p:spPr>
          <p:txBody>
            <a:bodyPr wrap="none">
              <a:spAutoFit/>
            </a:bodyPr>
            <a:lstStyle/>
            <a:p>
              <a:pPr algn="l" rtl="0" eaLnBrk="0" hangingPunct="0"/>
              <a:r>
                <a:rPr lang="fr-FR" sz="900" b="1">
                  <a:solidFill>
                    <a:schemeClr val="accent2"/>
                  </a:solidFill>
                  <a:latin typeface="Times New Roman" pitchFamily="18" charset="0"/>
                </a:rPr>
                <a:t>BLEU</a:t>
              </a:r>
              <a:endParaRPr lang="fr-FR" sz="900" b="1">
                <a:latin typeface="Times New Roman" pitchFamily="18" charset="0"/>
              </a:endParaRPr>
            </a:p>
          </p:txBody>
        </p:sp>
        <p:sp>
          <p:nvSpPr>
            <p:cNvPr id="12349" name="Text Box 61"/>
            <p:cNvSpPr txBox="1">
              <a:spLocks noChangeArrowheads="1"/>
            </p:cNvSpPr>
            <p:nvPr/>
          </p:nvSpPr>
          <p:spPr bwMode="auto">
            <a:xfrm>
              <a:off x="4483" y="2983"/>
              <a:ext cx="141" cy="174"/>
            </a:xfrm>
            <a:prstGeom prst="rect">
              <a:avLst/>
            </a:prstGeom>
            <a:noFill/>
            <a:ln w="9525">
              <a:noFill/>
              <a:miter lim="800000"/>
              <a:headEnd/>
              <a:tailEnd/>
            </a:ln>
            <a:effectLst/>
          </p:spPr>
          <p:txBody>
            <a:bodyPr>
              <a:spAutoFit/>
            </a:bodyPr>
            <a:lstStyle/>
            <a:p>
              <a:pPr algn="l" rtl="0" eaLnBrk="0" hangingPunct="0">
                <a:spcBef>
                  <a:spcPct val="50000"/>
                </a:spcBef>
              </a:pPr>
              <a:r>
                <a:rPr lang="fr-FR" sz="750">
                  <a:latin typeface="Times New Roman" pitchFamily="18" charset="0"/>
                </a:rPr>
                <a:t>0</a:t>
              </a:r>
              <a:endParaRPr lang="fr-FR" sz="1050">
                <a:latin typeface="Times New Roman" pitchFamily="18" charset="0"/>
              </a:endParaRPr>
            </a:p>
          </p:txBody>
        </p:sp>
        <p:graphicFrame>
          <p:nvGraphicFramePr>
            <p:cNvPr id="12350" name="Object 62"/>
            <p:cNvGraphicFramePr>
              <a:graphicFrameLocks noChangeAspect="1"/>
            </p:cNvGraphicFramePr>
            <p:nvPr/>
          </p:nvGraphicFramePr>
          <p:xfrm>
            <a:off x="4435" y="1362"/>
            <a:ext cx="103" cy="1700"/>
          </p:xfrm>
          <a:graphic>
            <a:graphicData uri="http://schemas.openxmlformats.org/presentationml/2006/ole">
              <mc:AlternateContent xmlns:mc="http://schemas.openxmlformats.org/markup-compatibility/2006">
                <mc:Choice xmlns:v="urn:schemas-microsoft-com:vml" Requires="v">
                  <p:oleObj spid="_x0000_s8209" name="Image" r:id="rId4" imgW="330159" imgH="5426050" progId="">
                    <p:embed/>
                  </p:oleObj>
                </mc:Choice>
                <mc:Fallback>
                  <p:oleObj name="Image" r:id="rId4" imgW="330159" imgH="542605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5" y="1362"/>
                          <a:ext cx="103" cy="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51" name="Text Box 63"/>
            <p:cNvSpPr txBox="1">
              <a:spLocks noChangeArrowheads="1"/>
            </p:cNvSpPr>
            <p:nvPr/>
          </p:nvSpPr>
          <p:spPr bwMode="auto">
            <a:xfrm>
              <a:off x="4851" y="2983"/>
              <a:ext cx="141" cy="174"/>
            </a:xfrm>
            <a:prstGeom prst="rect">
              <a:avLst/>
            </a:prstGeom>
            <a:noFill/>
            <a:ln w="9525">
              <a:noFill/>
              <a:miter lim="800000"/>
              <a:headEnd/>
              <a:tailEnd/>
            </a:ln>
            <a:effectLst/>
          </p:spPr>
          <p:txBody>
            <a:bodyPr>
              <a:spAutoFit/>
            </a:bodyPr>
            <a:lstStyle/>
            <a:p>
              <a:pPr algn="l" rtl="0" eaLnBrk="0" hangingPunct="0">
                <a:spcBef>
                  <a:spcPct val="50000"/>
                </a:spcBef>
              </a:pPr>
              <a:r>
                <a:rPr lang="fr-FR" sz="750">
                  <a:latin typeface="Times New Roman" pitchFamily="18" charset="0"/>
                </a:rPr>
                <a:t>0</a:t>
              </a:r>
              <a:endParaRPr lang="fr-FR" sz="1050">
                <a:latin typeface="Times New Roman" pitchFamily="18" charset="0"/>
              </a:endParaRPr>
            </a:p>
          </p:txBody>
        </p:sp>
        <p:graphicFrame>
          <p:nvGraphicFramePr>
            <p:cNvPr id="12352" name="Object 64"/>
            <p:cNvGraphicFramePr>
              <a:graphicFrameLocks noChangeAspect="1"/>
            </p:cNvGraphicFramePr>
            <p:nvPr/>
          </p:nvGraphicFramePr>
          <p:xfrm>
            <a:off x="4794" y="1361"/>
            <a:ext cx="103" cy="1700"/>
          </p:xfrm>
          <a:graphic>
            <a:graphicData uri="http://schemas.openxmlformats.org/presentationml/2006/ole">
              <mc:AlternateContent xmlns:mc="http://schemas.openxmlformats.org/markup-compatibility/2006">
                <mc:Choice xmlns:v="urn:schemas-microsoft-com:vml" Requires="v">
                  <p:oleObj spid="_x0000_s8210" name="Image" r:id="rId6" imgW="330159" imgH="5438758" progId="">
                    <p:embed/>
                  </p:oleObj>
                </mc:Choice>
                <mc:Fallback>
                  <p:oleObj name="Image" r:id="rId6" imgW="330159" imgH="5438758"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 y="1361"/>
                          <a:ext cx="103" cy="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53" name="Text Box 65"/>
            <p:cNvSpPr txBox="1">
              <a:spLocks noChangeArrowheads="1"/>
            </p:cNvSpPr>
            <p:nvPr/>
          </p:nvSpPr>
          <p:spPr bwMode="auto">
            <a:xfrm>
              <a:off x="5203" y="2983"/>
              <a:ext cx="141" cy="174"/>
            </a:xfrm>
            <a:prstGeom prst="rect">
              <a:avLst/>
            </a:prstGeom>
            <a:noFill/>
            <a:ln w="9525">
              <a:noFill/>
              <a:miter lim="800000"/>
              <a:headEnd/>
              <a:tailEnd/>
            </a:ln>
            <a:effectLst/>
          </p:spPr>
          <p:txBody>
            <a:bodyPr>
              <a:spAutoFit/>
            </a:bodyPr>
            <a:lstStyle/>
            <a:p>
              <a:pPr algn="l" rtl="0" eaLnBrk="0" hangingPunct="0">
                <a:spcBef>
                  <a:spcPct val="50000"/>
                </a:spcBef>
              </a:pPr>
              <a:r>
                <a:rPr lang="fr-FR" sz="750">
                  <a:latin typeface="Times New Roman" pitchFamily="18" charset="0"/>
                </a:rPr>
                <a:t>0</a:t>
              </a:r>
              <a:endParaRPr lang="fr-FR" sz="1050">
                <a:latin typeface="Times New Roman" pitchFamily="18" charset="0"/>
              </a:endParaRPr>
            </a:p>
          </p:txBody>
        </p:sp>
        <p:graphicFrame>
          <p:nvGraphicFramePr>
            <p:cNvPr id="12354" name="Object 66"/>
            <p:cNvGraphicFramePr>
              <a:graphicFrameLocks noChangeAspect="1"/>
            </p:cNvGraphicFramePr>
            <p:nvPr/>
          </p:nvGraphicFramePr>
          <p:xfrm>
            <a:off x="5144" y="1362"/>
            <a:ext cx="103" cy="1700"/>
          </p:xfrm>
          <a:graphic>
            <a:graphicData uri="http://schemas.openxmlformats.org/presentationml/2006/ole">
              <mc:AlternateContent xmlns:mc="http://schemas.openxmlformats.org/markup-compatibility/2006">
                <mc:Choice xmlns:v="urn:schemas-microsoft-com:vml" Requires="v">
                  <p:oleObj spid="_x0000_s8211" name="Image" r:id="rId8" imgW="330159" imgH="5438758" progId="">
                    <p:embed/>
                  </p:oleObj>
                </mc:Choice>
                <mc:Fallback>
                  <p:oleObj name="Image" r:id="rId8" imgW="330159" imgH="5438758"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4" y="1362"/>
                          <a:ext cx="103" cy="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355" name="Text Box 67"/>
          <p:cNvSpPr txBox="1">
            <a:spLocks noChangeArrowheads="1"/>
          </p:cNvSpPr>
          <p:nvPr/>
        </p:nvSpPr>
        <p:spPr bwMode="auto">
          <a:xfrm>
            <a:off x="5867400" y="4029075"/>
            <a:ext cx="1971675" cy="253916"/>
          </a:xfrm>
          <a:prstGeom prst="rect">
            <a:avLst/>
          </a:prstGeom>
          <a:noFill/>
          <a:ln w="9525">
            <a:noFill/>
            <a:miter lim="800000"/>
            <a:headEnd/>
            <a:tailEnd/>
          </a:ln>
          <a:effectLst/>
        </p:spPr>
        <p:txBody>
          <a:bodyPr>
            <a:spAutoFit/>
          </a:bodyPr>
          <a:lstStyle/>
          <a:p>
            <a:pPr algn="l" rtl="0" eaLnBrk="0" hangingPunct="0">
              <a:spcBef>
                <a:spcPct val="50000"/>
              </a:spcBef>
            </a:pPr>
            <a:r>
              <a:rPr lang="fr-FR" sz="1050">
                <a:latin typeface="Times New Roman" pitchFamily="18" charset="0"/>
              </a:rPr>
              <a:t>Intensités de 3 couleurs primaires</a:t>
            </a:r>
          </a:p>
        </p:txBody>
      </p:sp>
      <p:sp>
        <p:nvSpPr>
          <p:cNvPr id="12360" name="Text Box 72"/>
          <p:cNvSpPr txBox="1">
            <a:spLocks noChangeArrowheads="1"/>
          </p:cNvSpPr>
          <p:nvPr/>
        </p:nvSpPr>
        <p:spPr bwMode="auto">
          <a:xfrm>
            <a:off x="1547813" y="250031"/>
            <a:ext cx="3402806" cy="369332"/>
          </a:xfrm>
          <a:prstGeom prst="rect">
            <a:avLst/>
          </a:prstGeom>
          <a:noFill/>
          <a:ln w="9525">
            <a:noFill/>
            <a:miter lim="800000"/>
            <a:headEnd/>
            <a:tailEnd/>
          </a:ln>
          <a:effectLst/>
        </p:spPr>
        <p:txBody>
          <a:bodyPr>
            <a:spAutoFit/>
          </a:bodyPr>
          <a:lstStyle/>
          <a:p>
            <a:pPr algn="l" rtl="0">
              <a:spcBef>
                <a:spcPct val="50000"/>
              </a:spcBef>
            </a:pPr>
            <a:r>
              <a:rPr lang="fr-FR" sz="1800" b="1" dirty="0" smtClean="0">
                <a:solidFill>
                  <a:srgbClr val="CC3300"/>
                </a:solidFill>
              </a:rPr>
              <a:t>11.2- </a:t>
            </a:r>
            <a:r>
              <a:rPr lang="fr-FR" sz="1800" b="1" dirty="0">
                <a:solidFill>
                  <a:srgbClr val="CC3300"/>
                </a:solidFill>
              </a:rPr>
              <a:t>Système des couleurs</a:t>
            </a:r>
            <a:endParaRPr lang="fr-FR" sz="1800" dirty="0">
              <a:solidFill>
                <a:srgbClr val="CC3300"/>
              </a:solidFill>
            </a:endParaRPr>
          </a:p>
        </p:txBody>
      </p:sp>
    </p:spTree>
    <p:extLst>
      <p:ext uri="{BB962C8B-B14F-4D97-AF65-F5344CB8AC3E}">
        <p14:creationId xmlns:p14="http://schemas.microsoft.com/office/powerpoint/2010/main" val="378065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341"/>
                                        </p:tgtEl>
                                        <p:attrNameLst>
                                          <p:attrName>style.visibility</p:attrName>
                                        </p:attrNameLst>
                                      </p:cBhvr>
                                      <p:to>
                                        <p:strVal val="visible"/>
                                      </p:to>
                                    </p:set>
                                    <p:animEffect transition="in" filter="wipe(left)">
                                      <p:cBhvr>
                                        <p:cTn id="23" dur="500"/>
                                        <p:tgtEl>
                                          <p:spTgt spid="12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4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WordArt 2"/>
          <p:cNvSpPr>
            <a:spLocks noChangeArrowheads="1" noChangeShapeType="1" noTextEdit="1"/>
          </p:cNvSpPr>
          <p:nvPr/>
        </p:nvSpPr>
        <p:spPr bwMode="auto">
          <a:xfrm>
            <a:off x="5612606" y="236935"/>
            <a:ext cx="1985963" cy="228600"/>
          </a:xfrm>
          <a:prstGeom prst="rect">
            <a:avLst/>
          </a:prstGeom>
        </p:spPr>
        <p:txBody>
          <a:bodyPr wrap="none" fromWordArt="1">
            <a:prstTxWarp prst="textPlain">
              <a:avLst>
                <a:gd name="adj" fmla="val 50000"/>
              </a:avLst>
            </a:prstTxWarp>
          </a:bodyPr>
          <a:lstStyle/>
          <a:p>
            <a:pPr algn="ctr" rtl="0"/>
            <a:r>
              <a:rPr lang="fr-FR" sz="15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Couleurs</a:t>
            </a:r>
          </a:p>
        </p:txBody>
      </p:sp>
      <p:pic>
        <p:nvPicPr>
          <p:cNvPr id="14339" name="Picture 3" descr="tow4"/>
          <p:cNvPicPr>
            <a:picLocks noChangeAspect="1" noChangeArrowheads="1"/>
          </p:cNvPicPr>
          <p:nvPr/>
        </p:nvPicPr>
        <p:blipFill>
          <a:blip r:embed="rId4"/>
          <a:srcRect/>
          <a:stretch>
            <a:fillRect/>
          </a:stretch>
        </p:blipFill>
        <p:spPr bwMode="auto">
          <a:xfrm>
            <a:off x="2352675" y="1964532"/>
            <a:ext cx="996554" cy="2159794"/>
          </a:xfrm>
          <a:prstGeom prst="rect">
            <a:avLst/>
          </a:prstGeom>
          <a:noFill/>
        </p:spPr>
      </p:pic>
      <p:pic>
        <p:nvPicPr>
          <p:cNvPr id="14340" name="Picture 4" descr="synadd"/>
          <p:cNvPicPr>
            <a:picLocks noChangeAspect="1" noChangeArrowheads="1"/>
          </p:cNvPicPr>
          <p:nvPr/>
        </p:nvPicPr>
        <p:blipFill>
          <a:blip r:embed="rId5"/>
          <a:srcRect/>
          <a:stretch>
            <a:fillRect/>
          </a:stretch>
        </p:blipFill>
        <p:spPr bwMode="auto">
          <a:xfrm>
            <a:off x="2362200" y="447675"/>
            <a:ext cx="762000" cy="762000"/>
          </a:xfrm>
          <a:prstGeom prst="rect">
            <a:avLst/>
          </a:prstGeom>
          <a:noFill/>
        </p:spPr>
      </p:pic>
      <p:grpSp>
        <p:nvGrpSpPr>
          <p:cNvPr id="2" name="Group 5"/>
          <p:cNvGrpSpPr>
            <a:grpSpLocks/>
          </p:cNvGrpSpPr>
          <p:nvPr/>
        </p:nvGrpSpPr>
        <p:grpSpPr bwMode="auto">
          <a:xfrm>
            <a:off x="3495675" y="1964531"/>
            <a:ext cx="4000500" cy="2563416"/>
            <a:chOff x="1976" y="1650"/>
            <a:chExt cx="3360" cy="2153"/>
          </a:xfrm>
        </p:grpSpPr>
        <p:sp>
          <p:nvSpPr>
            <p:cNvPr id="14342" name="Text Box 6"/>
            <p:cNvSpPr txBox="1">
              <a:spLocks noChangeArrowheads="1"/>
            </p:cNvSpPr>
            <p:nvPr/>
          </p:nvSpPr>
          <p:spPr bwMode="auto">
            <a:xfrm>
              <a:off x="1976" y="2388"/>
              <a:ext cx="232" cy="349"/>
            </a:xfrm>
            <a:prstGeom prst="rect">
              <a:avLst/>
            </a:prstGeom>
            <a:noFill/>
            <a:ln w="9525">
              <a:noFill/>
              <a:miter lim="800000"/>
              <a:headEnd/>
              <a:tailEnd/>
            </a:ln>
            <a:effectLst/>
          </p:spPr>
          <p:txBody>
            <a:bodyPr>
              <a:spAutoFit/>
            </a:bodyPr>
            <a:lstStyle/>
            <a:p>
              <a:pPr algn="l" rtl="0" eaLnBrk="0" hangingPunct="0">
                <a:spcBef>
                  <a:spcPct val="50000"/>
                </a:spcBef>
              </a:pPr>
              <a:r>
                <a:rPr lang="zh-CN" altLang="fr-FR" sz="2100" b="1">
                  <a:latin typeface="Times New Roman" pitchFamily="18" charset="0"/>
                  <a:ea typeface="宋体" charset="-122"/>
                </a:rPr>
                <a:t>=</a:t>
              </a:r>
              <a:endParaRPr lang="zh-CN" altLang="fr-FR" sz="1800">
                <a:latin typeface="Times New Roman" pitchFamily="18" charset="0"/>
                <a:ea typeface="宋体" charset="-122"/>
              </a:endParaRPr>
            </a:p>
          </p:txBody>
        </p:sp>
        <p:sp>
          <p:nvSpPr>
            <p:cNvPr id="14343" name="Text Box 7"/>
            <p:cNvSpPr txBox="1">
              <a:spLocks noChangeArrowheads="1"/>
            </p:cNvSpPr>
            <p:nvPr/>
          </p:nvSpPr>
          <p:spPr bwMode="auto">
            <a:xfrm>
              <a:off x="4264" y="2388"/>
              <a:ext cx="224" cy="349"/>
            </a:xfrm>
            <a:prstGeom prst="rect">
              <a:avLst/>
            </a:prstGeom>
            <a:noFill/>
            <a:ln w="9525">
              <a:noFill/>
              <a:miter lim="800000"/>
              <a:headEnd/>
              <a:tailEnd/>
            </a:ln>
            <a:effectLst/>
          </p:spPr>
          <p:txBody>
            <a:bodyPr>
              <a:spAutoFit/>
            </a:bodyPr>
            <a:lstStyle/>
            <a:p>
              <a:pPr algn="l" rtl="0" eaLnBrk="0" hangingPunct="0">
                <a:spcBef>
                  <a:spcPct val="50000"/>
                </a:spcBef>
              </a:pPr>
              <a:r>
                <a:rPr lang="zh-CN" altLang="fr-FR" sz="2100" b="1">
                  <a:latin typeface="Times New Roman" pitchFamily="18" charset="0"/>
                  <a:ea typeface="宋体" charset="-122"/>
                </a:rPr>
                <a:t>+</a:t>
              </a:r>
            </a:p>
          </p:txBody>
        </p:sp>
        <p:sp>
          <p:nvSpPr>
            <p:cNvPr id="14344" name="Rectangle 8"/>
            <p:cNvSpPr>
              <a:spLocks noChangeArrowheads="1"/>
            </p:cNvSpPr>
            <p:nvPr/>
          </p:nvSpPr>
          <p:spPr bwMode="auto">
            <a:xfrm>
              <a:off x="3192" y="2388"/>
              <a:ext cx="284" cy="349"/>
            </a:xfrm>
            <a:prstGeom prst="rect">
              <a:avLst/>
            </a:prstGeom>
            <a:noFill/>
            <a:ln w="9525">
              <a:noFill/>
              <a:miter lim="800000"/>
              <a:headEnd/>
              <a:tailEnd/>
            </a:ln>
            <a:effectLst/>
          </p:spPr>
          <p:txBody>
            <a:bodyPr wrap="none">
              <a:spAutoFit/>
            </a:bodyPr>
            <a:lstStyle/>
            <a:p>
              <a:pPr algn="l" rtl="0" eaLnBrk="0" hangingPunct="0"/>
              <a:r>
                <a:rPr lang="zh-CN" altLang="fr-FR" sz="2100" b="1">
                  <a:latin typeface="Times New Roman" pitchFamily="18" charset="0"/>
                  <a:ea typeface="宋体" charset="-122"/>
                </a:rPr>
                <a:t>+</a:t>
              </a:r>
            </a:p>
          </p:txBody>
        </p:sp>
        <p:sp>
          <p:nvSpPr>
            <p:cNvPr id="14345" name="Text Box 9"/>
            <p:cNvSpPr txBox="1">
              <a:spLocks noChangeArrowheads="1"/>
            </p:cNvSpPr>
            <p:nvPr/>
          </p:nvSpPr>
          <p:spPr bwMode="auto">
            <a:xfrm>
              <a:off x="2472" y="3590"/>
              <a:ext cx="688" cy="213"/>
            </a:xfrm>
            <a:prstGeom prst="rect">
              <a:avLst/>
            </a:prstGeom>
            <a:noFill/>
            <a:ln w="9525">
              <a:noFill/>
              <a:miter lim="800000"/>
              <a:headEnd/>
              <a:tailEnd/>
            </a:ln>
            <a:effectLst/>
          </p:spPr>
          <p:txBody>
            <a:bodyPr>
              <a:spAutoFit/>
            </a:bodyPr>
            <a:lstStyle/>
            <a:p>
              <a:pPr algn="l" rtl="0" eaLnBrk="0" hangingPunct="0">
                <a:spcBef>
                  <a:spcPct val="50000"/>
                </a:spcBef>
              </a:pPr>
              <a:r>
                <a:rPr lang="fr-FR" altLang="zh-CN" sz="1050" b="1">
                  <a:solidFill>
                    <a:srgbClr val="FF3300"/>
                  </a:solidFill>
                  <a:latin typeface="Tahoma" pitchFamily="34" charset="0"/>
                  <a:ea typeface="宋体" charset="-122"/>
                </a:rPr>
                <a:t>ROUGE</a:t>
              </a:r>
            </a:p>
          </p:txBody>
        </p:sp>
        <p:sp>
          <p:nvSpPr>
            <p:cNvPr id="14346" name="Rectangle 10"/>
            <p:cNvSpPr>
              <a:spLocks noChangeArrowheads="1"/>
            </p:cNvSpPr>
            <p:nvPr/>
          </p:nvSpPr>
          <p:spPr bwMode="auto">
            <a:xfrm>
              <a:off x="3640" y="3590"/>
              <a:ext cx="453" cy="213"/>
            </a:xfrm>
            <a:prstGeom prst="rect">
              <a:avLst/>
            </a:prstGeom>
            <a:noFill/>
            <a:ln w="9525">
              <a:noFill/>
              <a:miter lim="800000"/>
              <a:headEnd/>
              <a:tailEnd/>
            </a:ln>
            <a:effectLst/>
          </p:spPr>
          <p:txBody>
            <a:bodyPr wrap="none">
              <a:spAutoFit/>
            </a:bodyPr>
            <a:lstStyle/>
            <a:p>
              <a:pPr algn="l" rtl="0" eaLnBrk="0" hangingPunct="0">
                <a:spcBef>
                  <a:spcPct val="50000"/>
                </a:spcBef>
              </a:pPr>
              <a:r>
                <a:rPr lang="fr-FR" altLang="zh-CN" sz="1050" b="1">
                  <a:solidFill>
                    <a:srgbClr val="00FF00"/>
                  </a:solidFill>
                  <a:latin typeface="Tahoma" pitchFamily="34" charset="0"/>
                  <a:ea typeface="宋体" charset="-122"/>
                </a:rPr>
                <a:t>VERT</a:t>
              </a:r>
              <a:endParaRPr lang="fr-FR" altLang="zh-CN" sz="1050" b="1">
                <a:solidFill>
                  <a:srgbClr val="FF3300"/>
                </a:solidFill>
                <a:latin typeface="Tahoma" pitchFamily="34" charset="0"/>
                <a:ea typeface="宋体" charset="-122"/>
              </a:endParaRPr>
            </a:p>
          </p:txBody>
        </p:sp>
        <p:sp>
          <p:nvSpPr>
            <p:cNvPr id="14347" name="Rectangle 11"/>
            <p:cNvSpPr>
              <a:spLocks noChangeArrowheads="1"/>
            </p:cNvSpPr>
            <p:nvPr/>
          </p:nvSpPr>
          <p:spPr bwMode="auto">
            <a:xfrm>
              <a:off x="4648" y="3590"/>
              <a:ext cx="451" cy="213"/>
            </a:xfrm>
            <a:prstGeom prst="rect">
              <a:avLst/>
            </a:prstGeom>
            <a:noFill/>
            <a:ln w="9525">
              <a:noFill/>
              <a:miter lim="800000"/>
              <a:headEnd/>
              <a:tailEnd/>
            </a:ln>
            <a:effectLst/>
          </p:spPr>
          <p:txBody>
            <a:bodyPr wrap="none">
              <a:spAutoFit/>
            </a:bodyPr>
            <a:lstStyle/>
            <a:p>
              <a:pPr algn="l" rtl="0" eaLnBrk="0" hangingPunct="0">
                <a:spcBef>
                  <a:spcPct val="50000"/>
                </a:spcBef>
              </a:pPr>
              <a:r>
                <a:rPr lang="fr-FR" altLang="zh-CN" sz="1050" b="1">
                  <a:solidFill>
                    <a:schemeClr val="accent2"/>
                  </a:solidFill>
                  <a:latin typeface="Tahoma" pitchFamily="34" charset="0"/>
                  <a:ea typeface="宋体" charset="-122"/>
                </a:rPr>
                <a:t>BLEU</a:t>
              </a:r>
              <a:endParaRPr lang="fr-FR" altLang="zh-CN" sz="1050" b="1">
                <a:solidFill>
                  <a:srgbClr val="FF3300"/>
                </a:solidFill>
                <a:latin typeface="Tahoma" pitchFamily="34" charset="0"/>
                <a:ea typeface="宋体" charset="-122"/>
              </a:endParaRPr>
            </a:p>
          </p:txBody>
        </p:sp>
        <p:graphicFrame>
          <p:nvGraphicFramePr>
            <p:cNvPr id="14348" name="Object 12"/>
            <p:cNvGraphicFramePr>
              <a:graphicFrameLocks noChangeAspect="1"/>
            </p:cNvGraphicFramePr>
            <p:nvPr/>
          </p:nvGraphicFramePr>
          <p:xfrm>
            <a:off x="2332" y="1650"/>
            <a:ext cx="827" cy="1814"/>
          </p:xfrm>
          <a:graphic>
            <a:graphicData uri="http://schemas.openxmlformats.org/presentationml/2006/ole">
              <mc:AlternateContent xmlns:mc="http://schemas.openxmlformats.org/markup-compatibility/2006">
                <mc:Choice xmlns:v="urn:schemas-microsoft-com:vml" Requires="v">
                  <p:oleObj spid="_x0000_s9233" name="Image" r:id="rId6" imgW="1690081" imgH="3710554" progId="">
                    <p:embed/>
                  </p:oleObj>
                </mc:Choice>
                <mc:Fallback>
                  <p:oleObj name="Image" r:id="rId6" imgW="1690081" imgH="3710554"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 y="1650"/>
                          <a:ext cx="827" cy="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9" name="Object 13"/>
            <p:cNvGraphicFramePr>
              <a:graphicFrameLocks noChangeAspect="1"/>
            </p:cNvGraphicFramePr>
            <p:nvPr/>
          </p:nvGraphicFramePr>
          <p:xfrm>
            <a:off x="3428" y="1650"/>
            <a:ext cx="826" cy="1814"/>
          </p:xfrm>
          <a:graphic>
            <a:graphicData uri="http://schemas.openxmlformats.org/presentationml/2006/ole">
              <mc:AlternateContent xmlns:mc="http://schemas.openxmlformats.org/markup-compatibility/2006">
                <mc:Choice xmlns:v="urn:schemas-microsoft-com:vml" Requires="v">
                  <p:oleObj spid="_x0000_s9234" name="Image" r:id="rId8" imgW="1690081" imgH="3710554" progId="">
                    <p:embed/>
                  </p:oleObj>
                </mc:Choice>
                <mc:Fallback>
                  <p:oleObj name="Image" r:id="rId8" imgW="1690081" imgH="3710554"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8" y="1650"/>
                          <a:ext cx="826" cy="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50" name="Object 14"/>
            <p:cNvGraphicFramePr>
              <a:graphicFrameLocks noChangeAspect="1"/>
            </p:cNvGraphicFramePr>
            <p:nvPr/>
          </p:nvGraphicFramePr>
          <p:xfrm>
            <a:off x="4508" y="1651"/>
            <a:ext cx="828" cy="1813"/>
          </p:xfrm>
          <a:graphic>
            <a:graphicData uri="http://schemas.openxmlformats.org/presentationml/2006/ole">
              <mc:AlternateContent xmlns:mc="http://schemas.openxmlformats.org/markup-compatibility/2006">
                <mc:Choice xmlns:v="urn:schemas-microsoft-com:vml" Requires="v">
                  <p:oleObj spid="_x0000_s9235" name="Image" r:id="rId10" imgW="1690081" imgH="3697847" progId="">
                    <p:embed/>
                  </p:oleObj>
                </mc:Choice>
                <mc:Fallback>
                  <p:oleObj name="Image" r:id="rId10" imgW="1690081" imgH="3697847"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8" y="1651"/>
                          <a:ext cx="828" cy="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236529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WordArt 2"/>
          <p:cNvSpPr>
            <a:spLocks noChangeArrowheads="1" noChangeShapeType="1" noTextEdit="1"/>
          </p:cNvSpPr>
          <p:nvPr/>
        </p:nvSpPr>
        <p:spPr bwMode="auto">
          <a:xfrm>
            <a:off x="5612606" y="236935"/>
            <a:ext cx="1985963" cy="228600"/>
          </a:xfrm>
          <a:prstGeom prst="rect">
            <a:avLst/>
          </a:prstGeom>
        </p:spPr>
        <p:txBody>
          <a:bodyPr wrap="none" fromWordArt="1">
            <a:prstTxWarp prst="textPlain">
              <a:avLst>
                <a:gd name="adj" fmla="val 50000"/>
              </a:avLst>
            </a:prstTxWarp>
          </a:bodyPr>
          <a:lstStyle/>
          <a:p>
            <a:pPr algn="ctr" rtl="0"/>
            <a:r>
              <a:rPr lang="fr-FR" sz="15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Couleurs</a:t>
            </a:r>
          </a:p>
        </p:txBody>
      </p:sp>
      <p:pic>
        <p:nvPicPr>
          <p:cNvPr id="16387" name="Picture 3" descr="tow4"/>
          <p:cNvPicPr>
            <a:picLocks noChangeAspect="1" noChangeArrowheads="1"/>
          </p:cNvPicPr>
          <p:nvPr/>
        </p:nvPicPr>
        <p:blipFill>
          <a:blip r:embed="rId4"/>
          <a:srcRect/>
          <a:stretch>
            <a:fillRect/>
          </a:stretch>
        </p:blipFill>
        <p:spPr bwMode="auto">
          <a:xfrm>
            <a:off x="4629150" y="1902619"/>
            <a:ext cx="1306116" cy="2831306"/>
          </a:xfrm>
          <a:prstGeom prst="rect">
            <a:avLst/>
          </a:prstGeom>
          <a:noFill/>
        </p:spPr>
      </p:pic>
      <p:pic>
        <p:nvPicPr>
          <p:cNvPr id="16388" name="Picture 4" descr="synadd"/>
          <p:cNvPicPr>
            <a:picLocks noChangeAspect="1" noChangeArrowheads="1"/>
          </p:cNvPicPr>
          <p:nvPr/>
        </p:nvPicPr>
        <p:blipFill>
          <a:blip r:embed="rId5"/>
          <a:srcRect/>
          <a:stretch>
            <a:fillRect/>
          </a:stretch>
        </p:blipFill>
        <p:spPr bwMode="auto">
          <a:xfrm>
            <a:off x="2250281" y="1275160"/>
            <a:ext cx="1004888" cy="1004888"/>
          </a:xfrm>
          <a:prstGeom prst="rect">
            <a:avLst/>
          </a:prstGeom>
          <a:noFill/>
        </p:spPr>
      </p:pic>
      <p:pic>
        <p:nvPicPr>
          <p:cNvPr id="16389" name="Picture 5" descr="TOUR"/>
          <p:cNvPicPr>
            <a:picLocks noChangeAspect="1" noChangeArrowheads="1"/>
          </p:cNvPicPr>
          <p:nvPr/>
        </p:nvPicPr>
        <p:blipFill>
          <a:blip r:embed="rId6"/>
          <a:srcRect/>
          <a:stretch>
            <a:fillRect/>
          </a:stretch>
        </p:blipFill>
        <p:spPr bwMode="auto">
          <a:xfrm>
            <a:off x="6257925" y="1902619"/>
            <a:ext cx="1282304" cy="2828925"/>
          </a:xfrm>
          <a:prstGeom prst="rect">
            <a:avLst/>
          </a:prstGeom>
          <a:noFill/>
        </p:spPr>
      </p:pic>
      <p:sp>
        <p:nvSpPr>
          <p:cNvPr id="16390" name="Text Box 6"/>
          <p:cNvSpPr txBox="1">
            <a:spLocks noChangeArrowheads="1"/>
          </p:cNvSpPr>
          <p:nvPr/>
        </p:nvSpPr>
        <p:spPr bwMode="auto">
          <a:xfrm>
            <a:off x="3471862" y="1057275"/>
            <a:ext cx="4186238" cy="646331"/>
          </a:xfrm>
          <a:prstGeom prst="rect">
            <a:avLst/>
          </a:prstGeom>
          <a:noFill/>
          <a:ln w="9525">
            <a:noFill/>
            <a:miter lim="800000"/>
            <a:headEnd/>
            <a:tailEnd/>
          </a:ln>
          <a:effectLst/>
        </p:spPr>
        <p:txBody>
          <a:bodyPr>
            <a:spAutoFit/>
          </a:bodyPr>
          <a:lstStyle/>
          <a:p>
            <a:pPr algn="l" rtl="0" eaLnBrk="0" hangingPunct="0">
              <a:spcBef>
                <a:spcPct val="50000"/>
              </a:spcBef>
            </a:pPr>
            <a:r>
              <a:rPr lang="fr-FR" sz="1800" b="1">
                <a:latin typeface="Comic Sans MS" pitchFamily="66" charset="0"/>
              </a:rPr>
              <a:t>Négatif - Couleurs Complémentaires</a:t>
            </a:r>
            <a:endParaRPr lang="fr-FR" sz="1800">
              <a:latin typeface="Times New Roman" pitchFamily="18" charset="0"/>
            </a:endParaRPr>
          </a:p>
        </p:txBody>
      </p:sp>
      <p:graphicFrame>
        <p:nvGraphicFramePr>
          <p:cNvPr id="16391" name="Object 7"/>
          <p:cNvGraphicFramePr>
            <a:graphicFrameLocks noChangeAspect="1"/>
          </p:cNvGraphicFramePr>
          <p:nvPr/>
        </p:nvGraphicFramePr>
        <p:xfrm>
          <a:off x="2205037" y="2743200"/>
          <a:ext cx="2195513" cy="1268016"/>
        </p:xfrm>
        <a:graphic>
          <a:graphicData uri="http://schemas.openxmlformats.org/presentationml/2006/ole">
            <mc:AlternateContent xmlns:mc="http://schemas.openxmlformats.org/markup-compatibility/2006">
              <mc:Choice xmlns:v="urn:schemas-microsoft-com:vml" Requires="v">
                <p:oleObj spid="_x0000_s11269" name="Équation" r:id="rId7" imgW="1231560" imgH="711000" progId="Equation.3">
                  <p:embed/>
                </p:oleObj>
              </mc:Choice>
              <mc:Fallback>
                <p:oleObj name="Équation" r:id="rId7" imgW="1231560" imgH="71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5037" y="2743200"/>
                        <a:ext cx="2195513" cy="12680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6" name="Text Box 12"/>
          <p:cNvSpPr txBox="1">
            <a:spLocks noChangeArrowheads="1"/>
          </p:cNvSpPr>
          <p:nvPr/>
        </p:nvSpPr>
        <p:spPr bwMode="auto">
          <a:xfrm>
            <a:off x="1143000" y="519113"/>
            <a:ext cx="4469606" cy="369332"/>
          </a:xfrm>
          <a:prstGeom prst="rect">
            <a:avLst/>
          </a:prstGeom>
          <a:noFill/>
          <a:ln w="9525">
            <a:noFill/>
            <a:miter lim="800000"/>
            <a:headEnd/>
            <a:tailEnd/>
          </a:ln>
          <a:effectLst/>
        </p:spPr>
        <p:txBody>
          <a:bodyPr wrap="square">
            <a:spAutoFit/>
          </a:bodyPr>
          <a:lstStyle/>
          <a:p>
            <a:pPr algn="l" rtl="0" eaLnBrk="0" hangingPunct="0">
              <a:spcBef>
                <a:spcPct val="50000"/>
              </a:spcBef>
            </a:pPr>
            <a:r>
              <a:rPr lang="fr-FR" altLang="zh-CN" sz="1800" b="1" dirty="0">
                <a:solidFill>
                  <a:schemeClr val="accent2"/>
                </a:solidFill>
                <a:latin typeface="Comic Sans MS" pitchFamily="66" charset="0"/>
                <a:ea typeface="宋体" charset="-122"/>
              </a:rPr>
              <a:t> Système CMJ </a:t>
            </a:r>
            <a:r>
              <a:rPr lang="fr-FR" sz="1800" dirty="0"/>
              <a:t>Cyan, Magenta et Jaune</a:t>
            </a:r>
            <a:endParaRPr lang="fr-FR" altLang="zh-CN" sz="1800" dirty="0">
              <a:latin typeface="Times New Roman" pitchFamily="18" charset="0"/>
              <a:ea typeface="宋体" charset="-122"/>
            </a:endParaRPr>
          </a:p>
        </p:txBody>
      </p:sp>
    </p:spTree>
    <p:extLst>
      <p:ext uri="{BB962C8B-B14F-4D97-AF65-F5344CB8AC3E}">
        <p14:creationId xmlns:p14="http://schemas.microsoft.com/office/powerpoint/2010/main" val="17883259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WordArt 2"/>
          <p:cNvSpPr>
            <a:spLocks noChangeArrowheads="1" noChangeShapeType="1" noTextEdit="1"/>
          </p:cNvSpPr>
          <p:nvPr/>
        </p:nvSpPr>
        <p:spPr bwMode="auto">
          <a:xfrm>
            <a:off x="5612606" y="236935"/>
            <a:ext cx="1985963" cy="228600"/>
          </a:xfrm>
          <a:prstGeom prst="rect">
            <a:avLst/>
          </a:prstGeom>
        </p:spPr>
        <p:txBody>
          <a:bodyPr wrap="none" fromWordArt="1">
            <a:prstTxWarp prst="textPlain">
              <a:avLst>
                <a:gd name="adj" fmla="val 50000"/>
              </a:avLst>
            </a:prstTxWarp>
          </a:bodyPr>
          <a:lstStyle/>
          <a:p>
            <a:pPr algn="ctr" rtl="0"/>
            <a:r>
              <a:rPr lang="fr-FR" sz="15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Couleurs</a:t>
            </a:r>
          </a:p>
        </p:txBody>
      </p:sp>
      <p:sp>
        <p:nvSpPr>
          <p:cNvPr id="18435" name="Text Box 3"/>
          <p:cNvSpPr txBox="1">
            <a:spLocks noChangeArrowheads="1"/>
          </p:cNvSpPr>
          <p:nvPr/>
        </p:nvSpPr>
        <p:spPr bwMode="auto">
          <a:xfrm>
            <a:off x="831913" y="409337"/>
            <a:ext cx="2890838" cy="369332"/>
          </a:xfrm>
          <a:prstGeom prst="rect">
            <a:avLst/>
          </a:prstGeom>
          <a:noFill/>
          <a:ln w="9525">
            <a:noFill/>
            <a:miter lim="800000"/>
            <a:headEnd/>
            <a:tailEnd/>
          </a:ln>
          <a:effectLst/>
        </p:spPr>
        <p:txBody>
          <a:bodyPr>
            <a:spAutoFit/>
          </a:bodyPr>
          <a:lstStyle/>
          <a:p>
            <a:pPr algn="l" rtl="0" eaLnBrk="0" hangingPunct="0">
              <a:spcBef>
                <a:spcPct val="50000"/>
              </a:spcBef>
            </a:pPr>
            <a:r>
              <a:rPr lang="fr-FR" altLang="zh-CN" sz="1800" b="1" dirty="0" smtClean="0">
                <a:solidFill>
                  <a:schemeClr val="accent2"/>
                </a:solidFill>
                <a:latin typeface="Comic Sans MS" pitchFamily="66" charset="0"/>
                <a:ea typeface="宋体" charset="-122"/>
              </a:rPr>
              <a:t> Système </a:t>
            </a:r>
            <a:r>
              <a:rPr lang="fr-FR" altLang="zh-CN" sz="1800" b="1" dirty="0">
                <a:solidFill>
                  <a:schemeClr val="accent2"/>
                </a:solidFill>
                <a:latin typeface="Comic Sans MS" pitchFamily="66" charset="0"/>
                <a:ea typeface="宋体" charset="-122"/>
              </a:rPr>
              <a:t>TSL (HSL)</a:t>
            </a:r>
          </a:p>
        </p:txBody>
      </p:sp>
      <p:sp>
        <p:nvSpPr>
          <p:cNvPr id="18436" name="Text Box 4"/>
          <p:cNvSpPr txBox="1">
            <a:spLocks noChangeArrowheads="1"/>
          </p:cNvSpPr>
          <p:nvPr/>
        </p:nvSpPr>
        <p:spPr bwMode="auto">
          <a:xfrm>
            <a:off x="3523489" y="616768"/>
            <a:ext cx="5292462" cy="4593565"/>
          </a:xfrm>
          <a:prstGeom prst="rect">
            <a:avLst/>
          </a:prstGeom>
          <a:noFill/>
          <a:ln w="9525">
            <a:noFill/>
            <a:miter lim="800000"/>
            <a:headEnd/>
            <a:tailEnd/>
          </a:ln>
          <a:effectLst/>
        </p:spPr>
        <p:txBody>
          <a:bodyPr wrap="square">
            <a:spAutoFit/>
          </a:bodyPr>
          <a:lstStyle/>
          <a:p>
            <a:pPr algn="l" rtl="0" eaLnBrk="0" hangingPunct="0">
              <a:spcBef>
                <a:spcPct val="50000"/>
              </a:spcBef>
            </a:pPr>
            <a:r>
              <a:rPr lang="fr-FR" sz="1600" b="1" dirty="0">
                <a:solidFill>
                  <a:srgbClr val="990000"/>
                </a:solidFill>
                <a:latin typeface="Comic Sans MS" pitchFamily="66" charset="0"/>
              </a:rPr>
              <a:t>TEINTE (Hue):</a:t>
            </a:r>
            <a:r>
              <a:rPr lang="fr-FR" sz="1200" b="1" dirty="0">
                <a:solidFill>
                  <a:srgbClr val="990000"/>
                </a:solidFill>
              </a:rPr>
              <a:t> </a:t>
            </a:r>
          </a:p>
          <a:p>
            <a:pPr algn="l" rtl="0" eaLnBrk="0" hangingPunct="0">
              <a:spcBef>
                <a:spcPct val="50000"/>
              </a:spcBef>
            </a:pPr>
            <a:r>
              <a:rPr lang="fr-FR" sz="1200" b="1" dirty="0"/>
              <a:t>        Définir la couleur souhaitée par  </a:t>
            </a:r>
            <a:r>
              <a:rPr lang="fr-FR" sz="1200" b="1" dirty="0" smtClean="0"/>
              <a:t> </a:t>
            </a:r>
            <a:r>
              <a:rPr lang="fr-FR" sz="1200" b="1" dirty="0"/>
              <a:t>une valeur angulaire (0° - 360°):</a:t>
            </a:r>
          </a:p>
          <a:p>
            <a:pPr algn="l" rtl="0" eaLnBrk="0" hangingPunct="0">
              <a:spcBef>
                <a:spcPct val="50000"/>
              </a:spcBef>
            </a:pPr>
            <a:r>
              <a:rPr lang="fr-FR" sz="1200" b="1" dirty="0"/>
              <a:t>       </a:t>
            </a:r>
            <a:r>
              <a:rPr lang="fr-FR" sz="1200" b="1" dirty="0">
                <a:solidFill>
                  <a:srgbClr val="FF3300"/>
                </a:solidFill>
              </a:rPr>
              <a:t>ROUGE</a:t>
            </a:r>
            <a:r>
              <a:rPr lang="fr-FR" sz="1200" b="1" dirty="0"/>
              <a:t> 0°          </a:t>
            </a:r>
            <a:r>
              <a:rPr lang="fr-FR" sz="1200" b="1" dirty="0">
                <a:solidFill>
                  <a:srgbClr val="FFFF00"/>
                </a:solidFill>
              </a:rPr>
              <a:t>JAUNE</a:t>
            </a:r>
            <a:r>
              <a:rPr lang="fr-FR" sz="1200" b="1" dirty="0"/>
              <a:t>   60°</a:t>
            </a:r>
          </a:p>
          <a:p>
            <a:pPr algn="l" rtl="0" eaLnBrk="0" hangingPunct="0"/>
            <a:r>
              <a:rPr lang="fr-FR" sz="1200" b="1" dirty="0"/>
              <a:t>       </a:t>
            </a:r>
            <a:r>
              <a:rPr lang="fr-FR" sz="1200" b="1" dirty="0">
                <a:solidFill>
                  <a:srgbClr val="00FF00"/>
                </a:solidFill>
              </a:rPr>
              <a:t>VERT</a:t>
            </a:r>
            <a:r>
              <a:rPr lang="fr-FR" sz="1200" b="1" dirty="0"/>
              <a:t>    120°      </a:t>
            </a:r>
            <a:r>
              <a:rPr lang="fr-FR" sz="1200" b="1" dirty="0">
                <a:solidFill>
                  <a:srgbClr val="00FFFF"/>
                </a:solidFill>
              </a:rPr>
              <a:t>CYAN</a:t>
            </a:r>
            <a:r>
              <a:rPr lang="fr-FR" sz="1200" b="1" dirty="0"/>
              <a:t>     180°</a:t>
            </a:r>
          </a:p>
          <a:p>
            <a:pPr algn="l" rtl="0" eaLnBrk="0" hangingPunct="0"/>
            <a:r>
              <a:rPr lang="fr-FR" sz="1200" b="1" dirty="0"/>
              <a:t>       </a:t>
            </a:r>
            <a:r>
              <a:rPr lang="fr-FR" sz="1200" b="1" dirty="0">
                <a:solidFill>
                  <a:schemeClr val="accent2"/>
                </a:solidFill>
              </a:rPr>
              <a:t>BLEU</a:t>
            </a:r>
            <a:r>
              <a:rPr lang="fr-FR" sz="1200" b="1" dirty="0"/>
              <a:t>    240°      </a:t>
            </a:r>
            <a:r>
              <a:rPr lang="fr-FR" sz="1200" b="1" dirty="0">
                <a:solidFill>
                  <a:srgbClr val="FF00FF"/>
                </a:solidFill>
              </a:rPr>
              <a:t>MAGENTA</a:t>
            </a:r>
            <a:r>
              <a:rPr lang="fr-FR" sz="1200" b="1" dirty="0"/>
              <a:t> 300°     </a:t>
            </a:r>
            <a:endParaRPr lang="fr-FR" sz="1600" b="1" dirty="0">
              <a:solidFill>
                <a:srgbClr val="990000"/>
              </a:solidFill>
              <a:latin typeface="Comic Sans MS" pitchFamily="66" charset="0"/>
            </a:endParaRPr>
          </a:p>
          <a:p>
            <a:pPr algn="l" rtl="0" eaLnBrk="0" hangingPunct="0"/>
            <a:endParaRPr lang="fr-FR" sz="1600" b="1" dirty="0">
              <a:solidFill>
                <a:srgbClr val="990000"/>
              </a:solidFill>
              <a:latin typeface="Comic Sans MS" pitchFamily="66" charset="0"/>
            </a:endParaRPr>
          </a:p>
          <a:p>
            <a:pPr algn="l" rtl="0" eaLnBrk="0" hangingPunct="0"/>
            <a:r>
              <a:rPr lang="fr-FR" sz="1600" b="1" dirty="0">
                <a:solidFill>
                  <a:srgbClr val="990000"/>
                </a:solidFill>
                <a:latin typeface="Comic Sans MS" pitchFamily="66" charset="0"/>
              </a:rPr>
              <a:t>SATURATION (Saturation):</a:t>
            </a:r>
          </a:p>
          <a:p>
            <a:pPr algn="l" rtl="0" eaLnBrk="0" hangingPunct="0"/>
            <a:endParaRPr lang="fr-FR" sz="1200" b="1" dirty="0"/>
          </a:p>
          <a:p>
            <a:pPr algn="l" rtl="0" eaLnBrk="0" hangingPunct="0"/>
            <a:r>
              <a:rPr lang="fr-FR" sz="1200" b="1" dirty="0"/>
              <a:t>         Mesure la pureté des couleurs. Le pourcentage de couleur pure par rapport au blanc.</a:t>
            </a:r>
          </a:p>
          <a:p>
            <a:pPr algn="l" rtl="0" eaLnBrk="0" hangingPunct="0"/>
            <a:endParaRPr lang="fr-FR" sz="1200" b="1" dirty="0"/>
          </a:p>
          <a:p>
            <a:pPr algn="l" rtl="0" eaLnBrk="0" hangingPunct="0"/>
            <a:r>
              <a:rPr lang="fr-FR" sz="1200" b="1" dirty="0"/>
              <a:t>         Couleur la plus délavée   0%</a:t>
            </a:r>
          </a:p>
          <a:p>
            <a:pPr algn="l" rtl="0" eaLnBrk="0" hangingPunct="0"/>
            <a:r>
              <a:rPr lang="fr-FR" sz="1200" b="1" dirty="0"/>
              <a:t>         Couleur la plus vive     100%</a:t>
            </a:r>
            <a:r>
              <a:rPr lang="fr-FR" sz="1600" b="1" dirty="0">
                <a:solidFill>
                  <a:srgbClr val="990000"/>
                </a:solidFill>
                <a:latin typeface="Comic Sans MS" pitchFamily="66" charset="0"/>
              </a:rPr>
              <a:t> </a:t>
            </a:r>
          </a:p>
          <a:p>
            <a:pPr algn="l" rtl="0" eaLnBrk="0" hangingPunct="0"/>
            <a:endParaRPr lang="fr-FR" sz="1600" b="1" dirty="0">
              <a:solidFill>
                <a:srgbClr val="990000"/>
              </a:solidFill>
              <a:latin typeface="Comic Sans MS" pitchFamily="66" charset="0"/>
            </a:endParaRPr>
          </a:p>
          <a:p>
            <a:pPr algn="l" rtl="0" eaLnBrk="0" hangingPunct="0"/>
            <a:r>
              <a:rPr lang="fr-FR" sz="1600" b="1" dirty="0">
                <a:solidFill>
                  <a:srgbClr val="990000"/>
                </a:solidFill>
                <a:latin typeface="Comic Sans MS" pitchFamily="66" charset="0"/>
              </a:rPr>
              <a:t>LUMINANCE (Luminance):</a:t>
            </a:r>
            <a:endParaRPr lang="fr-FR" sz="1600" b="1" dirty="0">
              <a:solidFill>
                <a:srgbClr val="990000"/>
              </a:solidFill>
            </a:endParaRPr>
          </a:p>
          <a:p>
            <a:pPr algn="l" rtl="0" eaLnBrk="0" hangingPunct="0">
              <a:spcBef>
                <a:spcPct val="50000"/>
              </a:spcBef>
            </a:pPr>
            <a:r>
              <a:rPr lang="fr-FR" sz="1600" b="1" dirty="0"/>
              <a:t>        </a:t>
            </a:r>
            <a:r>
              <a:rPr lang="fr-FR" sz="1200" b="1" dirty="0"/>
              <a:t>Définir la part du noir ou du blanc dans la couleur sélectionnée par une valeur de pourcentage.</a:t>
            </a:r>
          </a:p>
          <a:p>
            <a:pPr algn="l" rtl="0" eaLnBrk="0" hangingPunct="0">
              <a:spcBef>
                <a:spcPct val="50000"/>
              </a:spcBef>
            </a:pPr>
            <a:r>
              <a:rPr lang="fr-FR" sz="1200" b="1" dirty="0"/>
              <a:t>         Couleur la plus sombre   0%</a:t>
            </a:r>
          </a:p>
          <a:p>
            <a:pPr algn="l" rtl="0" eaLnBrk="0" hangingPunct="0"/>
            <a:r>
              <a:rPr lang="fr-FR" sz="1200" b="1" dirty="0"/>
              <a:t>         Couleur la plus claire   100%</a:t>
            </a:r>
          </a:p>
          <a:p>
            <a:pPr algn="l" rtl="0" eaLnBrk="0" hangingPunct="0"/>
            <a:endParaRPr lang="fr-FR" sz="1050" dirty="0">
              <a:latin typeface="Times New Roman" pitchFamily="18" charset="0"/>
            </a:endParaRPr>
          </a:p>
        </p:txBody>
      </p:sp>
      <p:graphicFrame>
        <p:nvGraphicFramePr>
          <p:cNvPr id="18437" name="Object 5"/>
          <p:cNvGraphicFramePr>
            <a:graphicFrameLocks noChangeAspect="1"/>
          </p:cNvGraphicFramePr>
          <p:nvPr>
            <p:extLst>
              <p:ext uri="{D42A27DB-BD31-4B8C-83A1-F6EECF244321}">
                <p14:modId xmlns:p14="http://schemas.microsoft.com/office/powerpoint/2010/main" val="3113961920"/>
              </p:ext>
            </p:extLst>
          </p:nvPr>
        </p:nvGraphicFramePr>
        <p:xfrm>
          <a:off x="581054" y="1050714"/>
          <a:ext cx="2650331" cy="3621881"/>
        </p:xfrm>
        <a:graphic>
          <a:graphicData uri="http://schemas.openxmlformats.org/presentationml/2006/ole">
            <mc:AlternateContent xmlns:mc="http://schemas.openxmlformats.org/markup-compatibility/2006">
              <mc:Choice xmlns:v="urn:schemas-microsoft-com:vml" Requires="v">
                <p:oleObj spid="_x0000_s10249" name="Image Bitmap" r:id="rId4" imgW="3533981" imgH="4829622" progId="PBrush">
                  <p:embed/>
                </p:oleObj>
              </mc:Choice>
              <mc:Fallback>
                <p:oleObj name="Image Bitmap" r:id="rId4" imgW="3533981" imgH="4829622"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054" y="1050714"/>
                        <a:ext cx="2650331" cy="3621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48954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SV (grafika) – Wikipedia, wolna encyklo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435" y="421684"/>
            <a:ext cx="4995039" cy="3746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890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8666" t="14679" r="8268" b="11092"/>
          <a:stretch/>
        </p:blipFill>
        <p:spPr>
          <a:xfrm>
            <a:off x="670560" y="345705"/>
            <a:ext cx="7888224" cy="4526069"/>
          </a:xfrm>
          <a:prstGeom prst="rect">
            <a:avLst/>
          </a:prstGeom>
        </p:spPr>
      </p:pic>
    </p:spTree>
    <p:extLst>
      <p:ext uri="{BB962C8B-B14F-4D97-AF65-F5344CB8AC3E}">
        <p14:creationId xmlns:p14="http://schemas.microsoft.com/office/powerpoint/2010/main" val="378707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9333" t="15628" r="8534" b="14412"/>
          <a:stretch/>
        </p:blipFill>
        <p:spPr>
          <a:xfrm>
            <a:off x="719328" y="414396"/>
            <a:ext cx="7924800" cy="4498979"/>
          </a:xfrm>
          <a:prstGeom prst="rect">
            <a:avLst/>
          </a:prstGeom>
        </p:spPr>
      </p:pic>
    </p:spTree>
    <p:extLst>
      <p:ext uri="{BB962C8B-B14F-4D97-AF65-F5344CB8AC3E}">
        <p14:creationId xmlns:p14="http://schemas.microsoft.com/office/powerpoint/2010/main" val="3159445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9333" t="15865" r="8267" b="11804"/>
          <a:stretch/>
        </p:blipFill>
        <p:spPr>
          <a:xfrm>
            <a:off x="792480" y="266897"/>
            <a:ext cx="7668768" cy="4560614"/>
          </a:xfrm>
          <a:prstGeom prst="rect">
            <a:avLst/>
          </a:prstGeom>
        </p:spPr>
      </p:pic>
      <p:sp>
        <p:nvSpPr>
          <p:cNvPr id="3" name="ZoneTexte 2"/>
          <p:cNvSpPr txBox="1"/>
          <p:nvPr/>
        </p:nvSpPr>
        <p:spPr>
          <a:xfrm>
            <a:off x="5303520" y="4145280"/>
            <a:ext cx="2535936" cy="780288"/>
          </a:xfrm>
          <a:prstGeom prst="rect">
            <a:avLst/>
          </a:prstGeom>
        </p:spPr>
        <p:style>
          <a:lnRef idx="0">
            <a:scrgbClr r="0" g="0" b="0"/>
          </a:lnRef>
          <a:fillRef idx="1001">
            <a:schemeClr val="lt1"/>
          </a:fillRef>
          <a:effectRef idx="0">
            <a:scrgbClr r="0" g="0" b="0"/>
          </a:effectRef>
          <a:fontRef idx="major"/>
        </p:style>
        <p:txBody>
          <a:bodyPr wrap="square" rtlCol="0">
            <a:spAutoFit/>
          </a:bodyPr>
          <a:lstStyle/>
          <a:p>
            <a:endParaRPr lang="fr-FR" dirty="0"/>
          </a:p>
        </p:txBody>
      </p:sp>
    </p:spTree>
    <p:extLst>
      <p:ext uri="{BB962C8B-B14F-4D97-AF65-F5344CB8AC3E}">
        <p14:creationId xmlns:p14="http://schemas.microsoft.com/office/powerpoint/2010/main" val="2963893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499616" y="81075"/>
            <a:ext cx="6400800" cy="4363915"/>
          </a:xfrm>
          <a:prstGeom prst="rect">
            <a:avLst/>
          </a:prstGeom>
        </p:spPr>
      </p:pic>
      <p:sp>
        <p:nvSpPr>
          <p:cNvPr id="3" name="Rectangle 2"/>
          <p:cNvSpPr/>
          <p:nvPr/>
        </p:nvSpPr>
        <p:spPr>
          <a:xfrm>
            <a:off x="3223728" y="4600230"/>
            <a:ext cx="4326826" cy="369332"/>
          </a:xfrm>
          <a:prstGeom prst="rect">
            <a:avLst/>
          </a:prstGeom>
        </p:spPr>
        <p:txBody>
          <a:bodyPr wrap="none">
            <a:spAutoFit/>
          </a:bodyPr>
          <a:lstStyle/>
          <a:p>
            <a:r>
              <a:rPr lang="fr-FR" sz="1800" b="1" i="1" dirty="0">
                <a:solidFill>
                  <a:schemeClr val="tx1"/>
                </a:solidFill>
                <a:latin typeface="TimesNewRomanPS-ItalicMT"/>
              </a:rPr>
              <a:t>Sélecteur de couleur sous Photoshop</a:t>
            </a:r>
            <a:endParaRPr lang="fr-FR" sz="1800" b="1" dirty="0">
              <a:solidFill>
                <a:schemeClr val="tx1"/>
              </a:solidFill>
            </a:endParaRPr>
          </a:p>
        </p:txBody>
      </p:sp>
    </p:spTree>
    <p:extLst>
      <p:ext uri="{BB962C8B-B14F-4D97-AF65-F5344CB8AC3E}">
        <p14:creationId xmlns:p14="http://schemas.microsoft.com/office/powerpoint/2010/main" val="3915757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743712" y="219456"/>
            <a:ext cx="5632704"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b="1" dirty="0" smtClean="0"/>
              <a:t>Conversion RGB </a:t>
            </a:r>
            <a:r>
              <a:rPr lang="fr-FR" sz="2000" b="1" dirty="0" smtClean="0">
                <a:sym typeface="Wingdings" panose="05000000000000000000" pitchFamily="2" charset="2"/>
              </a:rPr>
              <a:t> CMY</a:t>
            </a:r>
            <a:endParaRPr lang="fr-FR" sz="2000" b="1" dirty="0"/>
          </a:p>
        </p:txBody>
      </p:sp>
      <p:pic>
        <p:nvPicPr>
          <p:cNvPr id="4" name="Image 3"/>
          <p:cNvPicPr>
            <a:picLocks noChangeAspect="1"/>
          </p:cNvPicPr>
          <p:nvPr/>
        </p:nvPicPr>
        <p:blipFill rotWithShape="1">
          <a:blip r:embed="rId2"/>
          <a:srcRect l="38667" t="32228" r="22667" b="44294"/>
          <a:stretch/>
        </p:blipFill>
        <p:spPr>
          <a:xfrm>
            <a:off x="1146047" y="1438655"/>
            <a:ext cx="6178509" cy="2109217"/>
          </a:xfrm>
          <a:prstGeom prst="rect">
            <a:avLst/>
          </a:prstGeom>
        </p:spPr>
      </p:pic>
    </p:spTree>
    <p:extLst>
      <p:ext uri="{BB962C8B-B14F-4D97-AF65-F5344CB8AC3E}">
        <p14:creationId xmlns:p14="http://schemas.microsoft.com/office/powerpoint/2010/main" val="573545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8"/>
          <p:cNvSpPr txBox="1">
            <a:spLocks noGrp="1"/>
          </p:cNvSpPr>
          <p:nvPr>
            <p:ph type="body" idx="1"/>
          </p:nvPr>
        </p:nvSpPr>
        <p:spPr>
          <a:xfrm>
            <a:off x="311700" y="613236"/>
            <a:ext cx="8520600" cy="4385483"/>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fr" sz="2223" b="1" dirty="0">
                <a:solidFill>
                  <a:schemeClr val="dk1"/>
                </a:solidFill>
              </a:rPr>
              <a:t>1- Image numérique</a:t>
            </a:r>
            <a:endParaRPr sz="2223" b="1" dirty="0">
              <a:solidFill>
                <a:schemeClr val="dk1"/>
              </a:solidFill>
            </a:endParaRPr>
          </a:p>
          <a:p>
            <a:pPr marL="0" lvl="0" indent="0" algn="l" rtl="0">
              <a:lnSpc>
                <a:spcPct val="115000"/>
              </a:lnSpc>
              <a:spcBef>
                <a:spcPts val="0"/>
              </a:spcBef>
              <a:spcAft>
                <a:spcPts val="0"/>
              </a:spcAft>
              <a:buNone/>
            </a:pPr>
            <a:endParaRPr sz="900" dirty="0">
              <a:solidFill>
                <a:schemeClr val="dk1"/>
              </a:solidFill>
            </a:endParaRPr>
          </a:p>
          <a:p>
            <a:pPr marL="0" lvl="0" indent="0" algn="l" rtl="0">
              <a:lnSpc>
                <a:spcPct val="115000"/>
              </a:lnSpc>
              <a:spcBef>
                <a:spcPts val="0"/>
              </a:spcBef>
              <a:spcAft>
                <a:spcPts val="0"/>
              </a:spcAft>
              <a:buNone/>
            </a:pPr>
            <a:r>
              <a:rPr lang="fr" sz="1823" b="1" dirty="0">
                <a:solidFill>
                  <a:schemeClr val="dk1"/>
                </a:solidFill>
              </a:rPr>
              <a:t>Définition 1</a:t>
            </a:r>
            <a:r>
              <a:rPr lang="fr" sz="1823" dirty="0">
                <a:solidFill>
                  <a:schemeClr val="dk1"/>
                </a:solidFill>
              </a:rPr>
              <a:t> : on appelle image numérique toute image traitée ou  entièrement conçue par ordinateur.</a:t>
            </a:r>
            <a:endParaRPr sz="1823" dirty="0">
              <a:solidFill>
                <a:schemeClr val="dk1"/>
              </a:solidFill>
            </a:endParaRPr>
          </a:p>
          <a:p>
            <a:pPr marL="0" lvl="0" indent="0" algn="l" rtl="0">
              <a:lnSpc>
                <a:spcPct val="115000"/>
              </a:lnSpc>
              <a:spcBef>
                <a:spcPts val="0"/>
              </a:spcBef>
              <a:spcAft>
                <a:spcPts val="0"/>
              </a:spcAft>
              <a:buNone/>
            </a:pPr>
            <a:endParaRPr sz="1374" b="1" dirty="0">
              <a:solidFill>
                <a:schemeClr val="dk1"/>
              </a:solidFill>
            </a:endParaRPr>
          </a:p>
          <a:p>
            <a:pPr marL="0" lvl="0" indent="0" algn="l" rtl="0">
              <a:lnSpc>
                <a:spcPct val="115000"/>
              </a:lnSpc>
              <a:spcBef>
                <a:spcPts val="0"/>
              </a:spcBef>
              <a:spcAft>
                <a:spcPts val="0"/>
              </a:spcAft>
              <a:buNone/>
            </a:pPr>
            <a:r>
              <a:rPr lang="fr" sz="1823" b="1" dirty="0">
                <a:solidFill>
                  <a:schemeClr val="dk1"/>
                </a:solidFill>
              </a:rPr>
              <a:t>Définition 2</a:t>
            </a:r>
            <a:r>
              <a:rPr lang="fr" sz="2023" b="1" dirty="0">
                <a:solidFill>
                  <a:schemeClr val="dk1"/>
                </a:solidFill>
              </a:rPr>
              <a:t> :</a:t>
            </a:r>
            <a:r>
              <a:rPr lang="fr" sz="1823" dirty="0">
                <a:solidFill>
                  <a:schemeClr val="dk1"/>
                </a:solidFill>
              </a:rPr>
              <a:t> </a:t>
            </a:r>
            <a:r>
              <a:rPr lang="fr" dirty="0">
                <a:solidFill>
                  <a:schemeClr val="dk1"/>
                </a:solidFill>
              </a:rPr>
              <a:t>toute </a:t>
            </a:r>
            <a:r>
              <a:rPr lang="fr" dirty="0">
                <a:solidFill>
                  <a:schemeClr val="tx1"/>
                </a:solidFill>
              </a:rPr>
              <a:t>image (dessin, icône, photographie…) </a:t>
            </a:r>
            <a:r>
              <a:rPr lang="fr" sz="1823" dirty="0">
                <a:solidFill>
                  <a:srgbClr val="1155CC"/>
                </a:solidFill>
              </a:rPr>
              <a:t>acquise, créée, traitée et stockée </a:t>
            </a:r>
            <a:r>
              <a:rPr lang="fr" sz="1823" dirty="0">
                <a:solidFill>
                  <a:schemeClr val="dk1"/>
                </a:solidFill>
              </a:rPr>
              <a:t>sous forme </a:t>
            </a:r>
            <a:r>
              <a:rPr lang="fr" sz="1823" dirty="0">
                <a:solidFill>
                  <a:schemeClr val="dk1"/>
                </a:solidFill>
                <a:uFill>
                  <a:noFill/>
                </a:uFill>
              </a:rPr>
              <a:t>binaire</a:t>
            </a:r>
            <a:r>
              <a:rPr lang="fr" sz="1823" dirty="0">
                <a:solidFill>
                  <a:schemeClr val="dk1"/>
                </a:solidFill>
              </a:rPr>
              <a:t>.</a:t>
            </a:r>
            <a:endParaRPr sz="1100" b="1" dirty="0">
              <a:solidFill>
                <a:schemeClr val="dk1"/>
              </a:solidFill>
            </a:endParaRPr>
          </a:p>
          <a:p>
            <a:pPr marL="685800" lvl="0" indent="-313769" algn="l" rtl="0">
              <a:spcBef>
                <a:spcPts val="300"/>
              </a:spcBef>
              <a:spcAft>
                <a:spcPts val="0"/>
              </a:spcAft>
              <a:buClr>
                <a:schemeClr val="dk1"/>
              </a:buClr>
              <a:buSzPct val="100000"/>
              <a:buChar char="●"/>
            </a:pPr>
            <a:r>
              <a:rPr lang="fr" sz="1700" dirty="0">
                <a:solidFill>
                  <a:srgbClr val="1155CC"/>
                </a:solidFill>
                <a:highlight>
                  <a:srgbClr val="FFFFFF"/>
                </a:highlight>
              </a:rPr>
              <a:t>acquise</a:t>
            </a:r>
            <a:r>
              <a:rPr lang="fr" sz="1700" dirty="0">
                <a:solidFill>
                  <a:schemeClr val="dk1"/>
                </a:solidFill>
                <a:highlight>
                  <a:srgbClr val="FFFFFF"/>
                </a:highlight>
              </a:rPr>
              <a:t> par des </a:t>
            </a:r>
            <a:r>
              <a:rPr lang="fr" sz="1700" dirty="0">
                <a:solidFill>
                  <a:schemeClr val="dk1"/>
                </a:solidFill>
                <a:highlight>
                  <a:srgbClr val="FFFFFF"/>
                </a:highlight>
                <a:uFill>
                  <a:noFill/>
                </a:uFill>
              </a:rPr>
              <a:t>convertisseurs </a:t>
            </a:r>
            <a:r>
              <a:rPr lang="fr" sz="1700" dirty="0">
                <a:solidFill>
                  <a:srgbClr val="1155CC"/>
                </a:solidFill>
                <a:highlight>
                  <a:srgbClr val="FFFFFF"/>
                </a:highlight>
                <a:uFill>
                  <a:noFill/>
                </a:uFill>
              </a:rPr>
              <a:t>analogique-numérique</a:t>
            </a:r>
            <a:r>
              <a:rPr lang="fr" sz="1700" dirty="0">
                <a:solidFill>
                  <a:schemeClr val="dk1"/>
                </a:solidFill>
                <a:highlight>
                  <a:srgbClr val="FFFFFF"/>
                </a:highlight>
              </a:rPr>
              <a:t> situés dans des dispositifs comme les </a:t>
            </a:r>
            <a:r>
              <a:rPr lang="fr" sz="1700" dirty="0">
                <a:solidFill>
                  <a:schemeClr val="dk1"/>
                </a:solidFill>
                <a:highlight>
                  <a:srgbClr val="FFFFFF"/>
                </a:highlight>
                <a:uFill>
                  <a:noFill/>
                </a:uFill>
              </a:rPr>
              <a:t>scanners</a:t>
            </a:r>
            <a:r>
              <a:rPr lang="fr" sz="1700" dirty="0">
                <a:solidFill>
                  <a:schemeClr val="dk1"/>
                </a:solidFill>
                <a:highlight>
                  <a:srgbClr val="FFFFFF"/>
                </a:highlight>
              </a:rPr>
              <a:t>, les </a:t>
            </a:r>
            <a:r>
              <a:rPr lang="fr" sz="1700" dirty="0">
                <a:solidFill>
                  <a:schemeClr val="dk1"/>
                </a:solidFill>
                <a:highlight>
                  <a:srgbClr val="FFFFFF"/>
                </a:highlight>
                <a:uFill>
                  <a:noFill/>
                </a:uFill>
              </a:rPr>
              <a:t>appareils photo</a:t>
            </a:r>
            <a:r>
              <a:rPr lang="fr" sz="1700" dirty="0">
                <a:solidFill>
                  <a:schemeClr val="dk1"/>
                </a:solidFill>
                <a:highlight>
                  <a:srgbClr val="FFFFFF"/>
                </a:highlight>
              </a:rPr>
              <a:t> ou les </a:t>
            </a:r>
            <a:r>
              <a:rPr lang="fr" sz="1700" dirty="0">
                <a:solidFill>
                  <a:schemeClr val="dk1"/>
                </a:solidFill>
                <a:highlight>
                  <a:srgbClr val="FFFFFF"/>
                </a:highlight>
                <a:uFill>
                  <a:noFill/>
                </a:uFill>
              </a:rPr>
              <a:t>caméscopes</a:t>
            </a:r>
            <a:r>
              <a:rPr lang="fr" sz="1700" dirty="0">
                <a:solidFill>
                  <a:schemeClr val="dk1"/>
                </a:solidFill>
                <a:highlight>
                  <a:srgbClr val="FFFFFF"/>
                </a:highlight>
              </a:rPr>
              <a:t> numériques et cartes d’acquisition vidéo.</a:t>
            </a:r>
            <a:endParaRPr sz="1700" dirty="0">
              <a:solidFill>
                <a:schemeClr val="dk1"/>
              </a:solidFill>
              <a:highlight>
                <a:srgbClr val="FFFFFF"/>
              </a:highlight>
            </a:endParaRPr>
          </a:p>
          <a:p>
            <a:pPr marL="685800" lvl="0" indent="-313769" algn="l" rtl="0">
              <a:spcBef>
                <a:spcPts val="300"/>
              </a:spcBef>
              <a:spcAft>
                <a:spcPts val="0"/>
              </a:spcAft>
              <a:buClr>
                <a:schemeClr val="dk1"/>
              </a:buClr>
              <a:buSzPct val="100000"/>
              <a:buChar char="●"/>
            </a:pPr>
            <a:r>
              <a:rPr lang="fr" sz="1700" dirty="0" smtClean="0">
                <a:solidFill>
                  <a:srgbClr val="1155CC"/>
                </a:solidFill>
                <a:highlight>
                  <a:srgbClr val="FFFFFF"/>
                </a:highlight>
              </a:rPr>
              <a:t>créée</a:t>
            </a:r>
            <a:r>
              <a:rPr lang="fr" sz="1700" dirty="0" smtClean="0">
                <a:solidFill>
                  <a:schemeClr val="dk1"/>
                </a:solidFill>
                <a:highlight>
                  <a:srgbClr val="FFFFFF"/>
                </a:highlight>
              </a:rPr>
              <a:t> </a:t>
            </a:r>
            <a:r>
              <a:rPr lang="fr" sz="1700" dirty="0">
                <a:solidFill>
                  <a:schemeClr val="dk1"/>
                </a:solidFill>
                <a:highlight>
                  <a:srgbClr val="FFFFFF"/>
                </a:highlight>
              </a:rPr>
              <a:t>directement par des programmes informatiques, grâce à une souris, des </a:t>
            </a:r>
            <a:r>
              <a:rPr lang="fr" sz="1700" dirty="0">
                <a:solidFill>
                  <a:schemeClr val="dk1"/>
                </a:solidFill>
                <a:highlight>
                  <a:srgbClr val="FFFFFF"/>
                </a:highlight>
                <a:uFill>
                  <a:noFill/>
                </a:uFill>
              </a:rPr>
              <a:t>tablettes graphiques</a:t>
            </a:r>
            <a:r>
              <a:rPr lang="fr" sz="1700" dirty="0">
                <a:solidFill>
                  <a:schemeClr val="dk1"/>
                </a:solidFill>
                <a:highlight>
                  <a:srgbClr val="FFFFFF"/>
                </a:highlight>
              </a:rPr>
              <a:t> ou par de la </a:t>
            </a:r>
            <a:r>
              <a:rPr lang="fr" sz="1700" dirty="0">
                <a:solidFill>
                  <a:schemeClr val="dk1"/>
                </a:solidFill>
                <a:highlight>
                  <a:srgbClr val="FFFFFF"/>
                </a:highlight>
                <a:uFill>
                  <a:noFill/>
                </a:uFill>
              </a:rPr>
              <a:t>modélisation 3D</a:t>
            </a:r>
            <a:r>
              <a:rPr lang="fr" sz="1700" dirty="0">
                <a:solidFill>
                  <a:schemeClr val="dk1"/>
                </a:solidFill>
                <a:highlight>
                  <a:srgbClr val="FFFFFF"/>
                </a:highlight>
              </a:rPr>
              <a:t> « </a:t>
            </a:r>
            <a:r>
              <a:rPr lang="fr" sz="1700" dirty="0">
                <a:solidFill>
                  <a:schemeClr val="dk1"/>
                </a:solidFill>
                <a:highlight>
                  <a:srgbClr val="FFFFFF"/>
                </a:highlight>
                <a:uFill>
                  <a:noFill/>
                </a:uFill>
              </a:rPr>
              <a:t>images de synthèse</a:t>
            </a:r>
            <a:r>
              <a:rPr lang="fr" sz="1700" dirty="0">
                <a:solidFill>
                  <a:schemeClr val="dk1"/>
                </a:solidFill>
                <a:highlight>
                  <a:srgbClr val="FFFFFF"/>
                </a:highlight>
              </a:rPr>
              <a:t> »</a:t>
            </a:r>
            <a:endParaRPr sz="1700" dirty="0">
              <a:solidFill>
                <a:schemeClr val="dk1"/>
              </a:solidFill>
              <a:highlight>
                <a:srgbClr val="FFFFFF"/>
              </a:highlight>
            </a:endParaRPr>
          </a:p>
          <a:p>
            <a:pPr marL="685800" lvl="0" indent="-313769" algn="l" rtl="0">
              <a:spcBef>
                <a:spcPts val="300"/>
              </a:spcBef>
              <a:spcAft>
                <a:spcPts val="0"/>
              </a:spcAft>
              <a:buClr>
                <a:schemeClr val="dk1"/>
              </a:buClr>
              <a:buSzPct val="100000"/>
              <a:buChar char="●"/>
            </a:pPr>
            <a:r>
              <a:rPr lang="fr" sz="1700" dirty="0" smtClean="0">
                <a:solidFill>
                  <a:srgbClr val="1155CC"/>
                </a:solidFill>
                <a:highlight>
                  <a:srgbClr val="FFFFFF"/>
                </a:highlight>
              </a:rPr>
              <a:t>traitée</a:t>
            </a:r>
            <a:r>
              <a:rPr lang="fr" sz="1700" dirty="0" smtClean="0">
                <a:solidFill>
                  <a:schemeClr val="dk1"/>
                </a:solidFill>
                <a:highlight>
                  <a:srgbClr val="FFFFFF"/>
                </a:highlight>
              </a:rPr>
              <a:t> </a:t>
            </a:r>
            <a:r>
              <a:rPr lang="fr" sz="1700" dirty="0">
                <a:solidFill>
                  <a:schemeClr val="dk1"/>
                </a:solidFill>
                <a:highlight>
                  <a:srgbClr val="FFFFFF"/>
                </a:highlight>
              </a:rPr>
              <a:t>grâce à des </a:t>
            </a:r>
            <a:r>
              <a:rPr lang="fr" sz="1700" dirty="0">
                <a:solidFill>
                  <a:schemeClr val="dk1"/>
                </a:solidFill>
                <a:highlight>
                  <a:srgbClr val="FFFFFF"/>
                </a:highlight>
                <a:uFill>
                  <a:noFill/>
                </a:uFill>
              </a:rPr>
              <a:t>outils graphiques</a:t>
            </a:r>
            <a:r>
              <a:rPr lang="fr" sz="1700" dirty="0">
                <a:solidFill>
                  <a:schemeClr val="dk1"/>
                </a:solidFill>
                <a:highlight>
                  <a:srgbClr val="FFFFFF"/>
                </a:highlight>
              </a:rPr>
              <a:t>, de façon à la transformer, à en modifier la taille, les couleurs, d’y ajouter ou d'en supprimer des éléments, d’y appliquer des </a:t>
            </a:r>
            <a:r>
              <a:rPr lang="fr" sz="1700" dirty="0">
                <a:solidFill>
                  <a:schemeClr val="dk1"/>
                </a:solidFill>
                <a:highlight>
                  <a:srgbClr val="FFFFFF"/>
                </a:highlight>
                <a:uFill>
                  <a:noFill/>
                </a:uFill>
              </a:rPr>
              <a:t>filtres</a:t>
            </a:r>
            <a:r>
              <a:rPr lang="fr" sz="1700" dirty="0">
                <a:solidFill>
                  <a:schemeClr val="dk1"/>
                </a:solidFill>
                <a:highlight>
                  <a:srgbClr val="FFFFFF"/>
                </a:highlight>
              </a:rPr>
              <a:t> variés, etc.</a:t>
            </a:r>
            <a:endParaRPr sz="1700" dirty="0">
              <a:solidFill>
                <a:schemeClr val="dk1"/>
              </a:solidFill>
              <a:highlight>
                <a:srgbClr val="FFFFFF"/>
              </a:highlight>
            </a:endParaRPr>
          </a:p>
          <a:p>
            <a:pPr marL="685800" lvl="0" indent="-290274" algn="l" rtl="0">
              <a:spcBef>
                <a:spcPts val="300"/>
              </a:spcBef>
              <a:spcAft>
                <a:spcPts val="0"/>
              </a:spcAft>
              <a:buClr>
                <a:schemeClr val="dk1"/>
              </a:buClr>
              <a:buSzPct val="72413"/>
              <a:buChar char="●"/>
            </a:pPr>
            <a:r>
              <a:rPr lang="fr" sz="1700" dirty="0" smtClean="0">
                <a:solidFill>
                  <a:srgbClr val="1155CC"/>
                </a:solidFill>
                <a:highlight>
                  <a:srgbClr val="FFFFFF"/>
                </a:highlight>
              </a:rPr>
              <a:t>stockée</a:t>
            </a:r>
            <a:r>
              <a:rPr lang="fr" sz="1700" dirty="0" smtClean="0">
                <a:solidFill>
                  <a:schemeClr val="dk1"/>
                </a:solidFill>
                <a:highlight>
                  <a:srgbClr val="FFFFFF"/>
                </a:highlight>
              </a:rPr>
              <a:t> </a:t>
            </a:r>
            <a:r>
              <a:rPr lang="fr" sz="1700" dirty="0">
                <a:solidFill>
                  <a:schemeClr val="dk1"/>
                </a:solidFill>
                <a:highlight>
                  <a:srgbClr val="FFFFFF"/>
                </a:highlight>
              </a:rPr>
              <a:t>sur un support informatique (</a:t>
            </a:r>
            <a:r>
              <a:rPr lang="fr" sz="1700" dirty="0">
                <a:solidFill>
                  <a:schemeClr val="dk1"/>
                </a:solidFill>
                <a:highlight>
                  <a:srgbClr val="FFFFFF"/>
                </a:highlight>
                <a:uFill>
                  <a:noFill/>
                </a:uFill>
              </a:rPr>
              <a:t>clé USB</a:t>
            </a:r>
            <a:r>
              <a:rPr lang="fr" sz="1700" dirty="0">
                <a:solidFill>
                  <a:schemeClr val="dk1"/>
                </a:solidFill>
                <a:highlight>
                  <a:srgbClr val="FFFFFF"/>
                </a:highlight>
              </a:rPr>
              <a:t>, </a:t>
            </a:r>
            <a:r>
              <a:rPr lang="fr" sz="1700" dirty="0">
                <a:solidFill>
                  <a:schemeClr val="dk1"/>
                </a:solidFill>
                <a:highlight>
                  <a:srgbClr val="FFFFFF"/>
                </a:highlight>
                <a:uFill>
                  <a:noFill/>
                </a:uFill>
              </a:rPr>
              <a:t>disque dur</a:t>
            </a:r>
            <a:r>
              <a:rPr lang="fr" sz="1700" dirty="0">
                <a:solidFill>
                  <a:schemeClr val="dk1"/>
                </a:solidFill>
                <a:highlight>
                  <a:srgbClr val="FFFFFF"/>
                </a:highlight>
              </a:rPr>
              <a:t>, </a:t>
            </a:r>
            <a:r>
              <a:rPr lang="fr" sz="1700" dirty="0">
                <a:solidFill>
                  <a:schemeClr val="dk1"/>
                </a:solidFill>
                <a:highlight>
                  <a:srgbClr val="FFFFFF"/>
                </a:highlight>
                <a:uFill>
                  <a:noFill/>
                </a:uFill>
              </a:rPr>
              <a:t>CD-ROM</a:t>
            </a:r>
            <a:r>
              <a:rPr lang="fr" sz="1700" dirty="0" smtClean="0">
                <a:solidFill>
                  <a:schemeClr val="dk1"/>
                </a:solidFill>
                <a:highlight>
                  <a:srgbClr val="FFFFFF"/>
                </a:highlight>
              </a:rPr>
              <a:t>…)</a:t>
            </a:r>
            <a:endParaRPr sz="1700" dirty="0">
              <a:solidFill>
                <a:schemeClr val="dk1"/>
              </a:solidFill>
              <a:highlight>
                <a:srgbClr val="FFFFFF"/>
              </a:highlight>
            </a:endParaRPr>
          </a:p>
          <a:p>
            <a:pPr marL="457200" lvl="0" indent="-228600" algn="l" rtl="0">
              <a:lnSpc>
                <a:spcPct val="115000"/>
              </a:lnSpc>
              <a:spcBef>
                <a:spcPts val="100"/>
              </a:spcBef>
              <a:spcAft>
                <a:spcPts val="0"/>
              </a:spcAft>
              <a:buSzPct val="100000"/>
              <a:buNone/>
            </a:pPr>
            <a:endParaRPr dirty="0"/>
          </a:p>
        </p:txBody>
      </p:sp>
      <p:sp>
        <p:nvSpPr>
          <p:cNvPr id="121" name="Google Shape;121;p28"/>
          <p:cNvSpPr txBox="1">
            <a:spLocks noGrp="1"/>
          </p:cNvSpPr>
          <p:nvPr>
            <p:ph type="title"/>
          </p:nvPr>
        </p:nvSpPr>
        <p:spPr>
          <a:xfrm>
            <a:off x="1097280" y="0"/>
            <a:ext cx="7735020" cy="783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2200" b="1" dirty="0">
                <a:latin typeface="Times New Roman"/>
                <a:ea typeface="Times New Roman"/>
                <a:cs typeface="Times New Roman"/>
                <a:sym typeface="Times New Roman"/>
              </a:rPr>
              <a:t>Chapitre 1 : </a:t>
            </a:r>
            <a:r>
              <a:rPr lang="fr" b="1" dirty="0">
                <a:latin typeface="Times New Roman"/>
                <a:ea typeface="Times New Roman"/>
                <a:cs typeface="Times New Roman"/>
                <a:sym typeface="Times New Roman"/>
              </a:rPr>
              <a:t>Rappels sur le traitement d’images</a:t>
            </a:r>
            <a:endParaRPr sz="2200" b="1" dirty="0"/>
          </a:p>
        </p:txBody>
      </p:sp>
    </p:spTree>
    <p:extLst>
      <p:ext uri="{BB962C8B-B14F-4D97-AF65-F5344CB8AC3E}">
        <p14:creationId xmlns:p14="http://schemas.microsoft.com/office/powerpoint/2010/main" val="27377146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09728" y="46542"/>
            <a:ext cx="5632704"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b="1" dirty="0" smtClean="0"/>
              <a:t>Conversion RGB </a:t>
            </a:r>
            <a:r>
              <a:rPr lang="fr-FR" sz="2000" b="1" dirty="0" smtClean="0">
                <a:sym typeface="Wingdings" panose="05000000000000000000" pitchFamily="2" charset="2"/>
              </a:rPr>
              <a:t> TSL</a:t>
            </a:r>
            <a:endParaRPr lang="fr-FR" sz="2000" b="1" dirty="0"/>
          </a:p>
        </p:txBody>
      </p:sp>
      <p:pic>
        <p:nvPicPr>
          <p:cNvPr id="4" name="Image 3"/>
          <p:cNvPicPr>
            <a:picLocks noChangeAspect="1"/>
          </p:cNvPicPr>
          <p:nvPr/>
        </p:nvPicPr>
        <p:blipFill rotWithShape="1">
          <a:blip r:embed="rId2"/>
          <a:srcRect l="33468" t="21556" r="25332" b="15835"/>
          <a:stretch/>
        </p:blipFill>
        <p:spPr>
          <a:xfrm>
            <a:off x="1853184" y="507612"/>
            <a:ext cx="5668206" cy="4539876"/>
          </a:xfrm>
          <a:prstGeom prst="rect">
            <a:avLst/>
          </a:prstGeom>
        </p:spPr>
      </p:pic>
    </p:spTree>
    <p:extLst>
      <p:ext uri="{BB962C8B-B14F-4D97-AF65-F5344CB8AC3E}">
        <p14:creationId xmlns:p14="http://schemas.microsoft.com/office/powerpoint/2010/main" val="1950032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WordArt 2"/>
          <p:cNvSpPr>
            <a:spLocks noChangeArrowheads="1" noChangeShapeType="1" noTextEdit="1"/>
          </p:cNvSpPr>
          <p:nvPr/>
        </p:nvSpPr>
        <p:spPr bwMode="auto">
          <a:xfrm>
            <a:off x="5612606" y="236935"/>
            <a:ext cx="1985963" cy="228600"/>
          </a:xfrm>
          <a:prstGeom prst="rect">
            <a:avLst/>
          </a:prstGeom>
        </p:spPr>
        <p:txBody>
          <a:bodyPr wrap="none" fromWordArt="1">
            <a:prstTxWarp prst="textPlain">
              <a:avLst>
                <a:gd name="adj" fmla="val 50000"/>
              </a:avLst>
            </a:prstTxWarp>
          </a:bodyPr>
          <a:lstStyle/>
          <a:p>
            <a:pPr algn="ctr" rtl="0"/>
            <a:r>
              <a:rPr lang="fr-FR" sz="1500" b="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rPr>
              <a:t>Couleurs</a:t>
            </a:r>
          </a:p>
        </p:txBody>
      </p:sp>
      <p:grpSp>
        <p:nvGrpSpPr>
          <p:cNvPr id="2" name="Group 3"/>
          <p:cNvGrpSpPr>
            <a:grpSpLocks/>
          </p:cNvGrpSpPr>
          <p:nvPr/>
        </p:nvGrpSpPr>
        <p:grpSpPr bwMode="auto">
          <a:xfrm>
            <a:off x="2243137" y="1471613"/>
            <a:ext cx="5386388" cy="2746772"/>
            <a:chOff x="924" y="1236"/>
            <a:chExt cx="4524" cy="2307"/>
          </a:xfrm>
        </p:grpSpPr>
        <p:grpSp>
          <p:nvGrpSpPr>
            <p:cNvPr id="3" name="Group 4"/>
            <p:cNvGrpSpPr>
              <a:grpSpLocks/>
            </p:cNvGrpSpPr>
            <p:nvPr/>
          </p:nvGrpSpPr>
          <p:grpSpPr bwMode="auto">
            <a:xfrm>
              <a:off x="924" y="1236"/>
              <a:ext cx="4524" cy="2307"/>
              <a:chOff x="960" y="840"/>
              <a:chExt cx="4524" cy="2307"/>
            </a:xfrm>
          </p:grpSpPr>
          <p:sp>
            <p:nvSpPr>
              <p:cNvPr id="20485" name="Text Box 5"/>
              <p:cNvSpPr txBox="1">
                <a:spLocks noChangeArrowheads="1"/>
              </p:cNvSpPr>
              <p:nvPr/>
            </p:nvSpPr>
            <p:spPr bwMode="auto">
              <a:xfrm>
                <a:off x="1692" y="840"/>
                <a:ext cx="3792" cy="2307"/>
              </a:xfrm>
              <a:prstGeom prst="rect">
                <a:avLst/>
              </a:prstGeom>
              <a:noFill/>
              <a:ln w="9525">
                <a:noFill/>
                <a:miter lim="800000"/>
                <a:headEnd/>
                <a:tailEnd/>
              </a:ln>
              <a:effectLst/>
            </p:spPr>
            <p:txBody>
              <a:bodyPr>
                <a:spAutoFit/>
              </a:bodyPr>
              <a:lstStyle/>
              <a:p>
                <a:pPr algn="l" rtl="0" eaLnBrk="0" hangingPunct="0">
                  <a:spcBef>
                    <a:spcPct val="50000"/>
                  </a:spcBef>
                </a:pPr>
                <a:r>
                  <a:rPr lang="fr-FR" sz="1500" b="1">
                    <a:latin typeface="Comic Sans MS" pitchFamily="66" charset="0"/>
                  </a:rPr>
                  <a:t>  R    V    B                T     S     L</a:t>
                </a:r>
              </a:p>
              <a:p>
                <a:pPr algn="l" rtl="0" eaLnBrk="0" hangingPunct="0">
                  <a:spcBef>
                    <a:spcPct val="50000"/>
                  </a:spcBef>
                </a:pPr>
                <a:r>
                  <a:rPr lang="fr-FR" sz="1500">
                    <a:latin typeface="Comic Sans MS" pitchFamily="66" charset="0"/>
                  </a:rPr>
                  <a:t> 255    0      0                       0°  100%  100%</a:t>
                </a:r>
              </a:p>
              <a:p>
                <a:pPr algn="l" rtl="0" eaLnBrk="0" hangingPunct="0">
                  <a:spcBef>
                    <a:spcPct val="50000"/>
                  </a:spcBef>
                </a:pPr>
                <a:r>
                  <a:rPr lang="fr-FR" sz="1500">
                    <a:latin typeface="Comic Sans MS" pitchFamily="66" charset="0"/>
                  </a:rPr>
                  <a:t> 255  255    0                     60°  100%  100%</a:t>
                </a:r>
              </a:p>
              <a:p>
                <a:pPr algn="l" rtl="0" eaLnBrk="0" hangingPunct="0">
                  <a:spcBef>
                    <a:spcPct val="50000"/>
                  </a:spcBef>
                </a:pPr>
                <a:r>
                  <a:rPr lang="fr-FR" sz="1500">
                    <a:latin typeface="Comic Sans MS" pitchFamily="66" charset="0"/>
                  </a:rPr>
                  <a:t> 255  255  255                     0°    0%   100%</a:t>
                </a:r>
              </a:p>
              <a:p>
                <a:pPr algn="l" rtl="0" eaLnBrk="0" hangingPunct="0">
                  <a:spcBef>
                    <a:spcPct val="50000"/>
                  </a:spcBef>
                </a:pPr>
                <a:r>
                  <a:rPr lang="fr-FR" sz="1500">
                    <a:latin typeface="Comic Sans MS" pitchFamily="66" charset="0"/>
                  </a:rPr>
                  <a:t> 128   128   128                     0°    0%    50%</a:t>
                </a:r>
              </a:p>
              <a:p>
                <a:pPr algn="l" rtl="0" eaLnBrk="0" hangingPunct="0">
                  <a:spcBef>
                    <a:spcPct val="50000"/>
                  </a:spcBef>
                </a:pPr>
                <a:r>
                  <a:rPr lang="fr-FR" sz="1500">
                    <a:latin typeface="Comic Sans MS" pitchFamily="66" charset="0"/>
                  </a:rPr>
                  <a:t> 128    56    180                 275°  69%    71%</a:t>
                </a:r>
              </a:p>
              <a:p>
                <a:pPr algn="l" rtl="0" eaLnBrk="0" hangingPunct="0">
                  <a:spcBef>
                    <a:spcPct val="50000"/>
                  </a:spcBef>
                </a:pPr>
                <a:r>
                  <a:rPr lang="fr-FR" sz="1500">
                    <a:latin typeface="Comic Sans MS" pitchFamily="66" charset="0"/>
                  </a:rPr>
                  <a:t> 128   200    5                     82°   98%   78%</a:t>
                </a:r>
              </a:p>
              <a:p>
                <a:pPr algn="l" rtl="0" eaLnBrk="0" hangingPunct="0">
                  <a:spcBef>
                    <a:spcPct val="50000"/>
                  </a:spcBef>
                </a:pPr>
                <a:r>
                  <a:rPr lang="fr-FR" sz="1500">
                    <a:latin typeface="Comic Sans MS" pitchFamily="66" charset="0"/>
                  </a:rPr>
                  <a:t>    0      0      0                      0°      0%     0%</a:t>
                </a:r>
              </a:p>
            </p:txBody>
          </p:sp>
          <p:sp>
            <p:nvSpPr>
              <p:cNvPr id="20486" name="Rectangle 6"/>
              <p:cNvSpPr>
                <a:spLocks noChangeArrowheads="1"/>
              </p:cNvSpPr>
              <p:nvPr/>
            </p:nvSpPr>
            <p:spPr bwMode="auto">
              <a:xfrm>
                <a:off x="960" y="1140"/>
                <a:ext cx="396" cy="216"/>
              </a:xfrm>
              <a:prstGeom prst="rect">
                <a:avLst/>
              </a:prstGeom>
              <a:solidFill>
                <a:srgbClr val="FF0000"/>
              </a:solidFill>
              <a:ln w="9525">
                <a:noFill/>
                <a:miter lim="800000"/>
                <a:headEnd/>
                <a:tailEnd/>
              </a:ln>
              <a:effectLst/>
            </p:spPr>
            <p:txBody>
              <a:bodyPr wrap="none" anchor="ctr"/>
              <a:lstStyle/>
              <a:p>
                <a:endParaRPr lang="fr-FR" sz="1050"/>
              </a:p>
            </p:txBody>
          </p:sp>
          <p:sp>
            <p:nvSpPr>
              <p:cNvPr id="20487" name="Rectangle 7"/>
              <p:cNvSpPr>
                <a:spLocks noChangeArrowheads="1"/>
              </p:cNvSpPr>
              <p:nvPr/>
            </p:nvSpPr>
            <p:spPr bwMode="auto">
              <a:xfrm>
                <a:off x="960" y="1404"/>
                <a:ext cx="396" cy="216"/>
              </a:xfrm>
              <a:prstGeom prst="rect">
                <a:avLst/>
              </a:prstGeom>
              <a:solidFill>
                <a:srgbClr val="FFFF00"/>
              </a:solidFill>
              <a:ln w="9525">
                <a:noFill/>
                <a:miter lim="800000"/>
                <a:headEnd/>
                <a:tailEnd/>
              </a:ln>
              <a:effectLst/>
            </p:spPr>
            <p:txBody>
              <a:bodyPr wrap="none" anchor="ctr"/>
              <a:lstStyle/>
              <a:p>
                <a:endParaRPr lang="fr-FR" sz="1050"/>
              </a:p>
            </p:txBody>
          </p:sp>
          <p:sp>
            <p:nvSpPr>
              <p:cNvPr id="20488" name="Rectangle 8"/>
              <p:cNvSpPr>
                <a:spLocks noChangeArrowheads="1"/>
              </p:cNvSpPr>
              <p:nvPr/>
            </p:nvSpPr>
            <p:spPr bwMode="auto">
              <a:xfrm>
                <a:off x="960" y="1680"/>
                <a:ext cx="396" cy="216"/>
              </a:xfrm>
              <a:prstGeom prst="rect">
                <a:avLst/>
              </a:prstGeom>
              <a:solidFill>
                <a:schemeClr val="bg1"/>
              </a:solidFill>
              <a:ln w="9525">
                <a:solidFill>
                  <a:schemeClr val="tx1"/>
                </a:solidFill>
                <a:miter lim="800000"/>
                <a:headEnd/>
                <a:tailEnd/>
              </a:ln>
              <a:effectLst/>
            </p:spPr>
            <p:txBody>
              <a:bodyPr wrap="none" anchor="ctr"/>
              <a:lstStyle/>
              <a:p>
                <a:endParaRPr lang="fr-FR" sz="1050"/>
              </a:p>
            </p:txBody>
          </p:sp>
          <p:sp>
            <p:nvSpPr>
              <p:cNvPr id="20489" name="Rectangle 9"/>
              <p:cNvSpPr>
                <a:spLocks noChangeArrowheads="1"/>
              </p:cNvSpPr>
              <p:nvPr/>
            </p:nvSpPr>
            <p:spPr bwMode="auto">
              <a:xfrm>
                <a:off x="960" y="1980"/>
                <a:ext cx="396" cy="216"/>
              </a:xfrm>
              <a:prstGeom prst="rect">
                <a:avLst/>
              </a:prstGeom>
              <a:solidFill>
                <a:srgbClr val="808080"/>
              </a:solidFill>
              <a:ln w="9525">
                <a:noFill/>
                <a:miter lim="800000"/>
                <a:headEnd/>
                <a:tailEnd/>
              </a:ln>
              <a:effectLst/>
            </p:spPr>
            <p:txBody>
              <a:bodyPr wrap="none" anchor="ctr"/>
              <a:lstStyle/>
              <a:p>
                <a:endParaRPr lang="fr-FR" sz="1050"/>
              </a:p>
            </p:txBody>
          </p:sp>
          <p:sp>
            <p:nvSpPr>
              <p:cNvPr id="20490" name="Rectangle 10"/>
              <p:cNvSpPr>
                <a:spLocks noChangeArrowheads="1"/>
              </p:cNvSpPr>
              <p:nvPr/>
            </p:nvSpPr>
            <p:spPr bwMode="auto">
              <a:xfrm>
                <a:off x="960" y="2280"/>
                <a:ext cx="396" cy="216"/>
              </a:xfrm>
              <a:prstGeom prst="rect">
                <a:avLst/>
              </a:prstGeom>
              <a:solidFill>
                <a:srgbClr val="8038B4"/>
              </a:solidFill>
              <a:ln w="9525">
                <a:noFill/>
                <a:miter lim="800000"/>
                <a:headEnd/>
                <a:tailEnd/>
              </a:ln>
              <a:effectLst/>
            </p:spPr>
            <p:txBody>
              <a:bodyPr wrap="none" anchor="ctr"/>
              <a:lstStyle/>
              <a:p>
                <a:endParaRPr lang="fr-FR" sz="1050"/>
              </a:p>
            </p:txBody>
          </p:sp>
          <p:sp>
            <p:nvSpPr>
              <p:cNvPr id="20491" name="Rectangle 11"/>
              <p:cNvSpPr>
                <a:spLocks noChangeArrowheads="1"/>
              </p:cNvSpPr>
              <p:nvPr/>
            </p:nvSpPr>
            <p:spPr bwMode="auto">
              <a:xfrm>
                <a:off x="960" y="2580"/>
                <a:ext cx="396" cy="216"/>
              </a:xfrm>
              <a:prstGeom prst="rect">
                <a:avLst/>
              </a:prstGeom>
              <a:solidFill>
                <a:srgbClr val="80C805"/>
              </a:solidFill>
              <a:ln w="9525">
                <a:noFill/>
                <a:miter lim="800000"/>
                <a:headEnd/>
                <a:tailEnd/>
              </a:ln>
              <a:effectLst/>
            </p:spPr>
            <p:txBody>
              <a:bodyPr wrap="none" anchor="ctr"/>
              <a:lstStyle/>
              <a:p>
                <a:endParaRPr lang="fr-FR" sz="1050"/>
              </a:p>
            </p:txBody>
          </p:sp>
        </p:grpSp>
        <p:sp>
          <p:nvSpPr>
            <p:cNvPr id="20492" name="Rectangle 12"/>
            <p:cNvSpPr>
              <a:spLocks noChangeArrowheads="1"/>
            </p:cNvSpPr>
            <p:nvPr/>
          </p:nvSpPr>
          <p:spPr bwMode="auto">
            <a:xfrm>
              <a:off x="924" y="3252"/>
              <a:ext cx="396" cy="216"/>
            </a:xfrm>
            <a:prstGeom prst="rect">
              <a:avLst/>
            </a:prstGeom>
            <a:solidFill>
              <a:schemeClr val="tx1"/>
            </a:solidFill>
            <a:ln w="9525">
              <a:noFill/>
              <a:miter lim="800000"/>
              <a:headEnd/>
              <a:tailEnd/>
            </a:ln>
            <a:effectLst/>
          </p:spPr>
          <p:txBody>
            <a:bodyPr wrap="none" anchor="ctr"/>
            <a:lstStyle/>
            <a:p>
              <a:endParaRPr lang="fr-FR" sz="1050"/>
            </a:p>
          </p:txBody>
        </p:sp>
      </p:grpSp>
      <p:sp>
        <p:nvSpPr>
          <p:cNvPr id="20497" name="Text Box 17"/>
          <p:cNvSpPr txBox="1">
            <a:spLocks noChangeArrowheads="1"/>
          </p:cNvSpPr>
          <p:nvPr/>
        </p:nvSpPr>
        <p:spPr bwMode="auto">
          <a:xfrm>
            <a:off x="841249" y="735806"/>
            <a:ext cx="6590910" cy="369332"/>
          </a:xfrm>
          <a:prstGeom prst="rect">
            <a:avLst/>
          </a:prstGeom>
          <a:noFill/>
          <a:ln w="9525">
            <a:noFill/>
            <a:miter lim="800000"/>
            <a:headEnd/>
            <a:tailEnd/>
          </a:ln>
          <a:effectLst/>
        </p:spPr>
        <p:txBody>
          <a:bodyPr wrap="square">
            <a:spAutoFit/>
          </a:bodyPr>
          <a:lstStyle/>
          <a:p>
            <a:pPr algn="l" rtl="0">
              <a:spcBef>
                <a:spcPct val="50000"/>
              </a:spcBef>
            </a:pPr>
            <a:r>
              <a:rPr lang="fr-FR" sz="1800" b="1" dirty="0"/>
              <a:t>Conversion des composantes entre deux modèles</a:t>
            </a:r>
          </a:p>
        </p:txBody>
      </p:sp>
    </p:spTree>
    <p:extLst>
      <p:ext uri="{BB962C8B-B14F-4D97-AF65-F5344CB8AC3E}">
        <p14:creationId xmlns:p14="http://schemas.microsoft.com/office/powerpoint/2010/main" val="3767781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body" idx="1"/>
          </p:nvPr>
        </p:nvSpPr>
        <p:spPr>
          <a:xfrm>
            <a:off x="269900" y="829125"/>
            <a:ext cx="8520600" cy="4189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fr" sz="2223" b="1" dirty="0">
                <a:solidFill>
                  <a:schemeClr val="dk1"/>
                </a:solidFill>
              </a:rPr>
              <a:t>2- Types d’images</a:t>
            </a:r>
            <a:endParaRPr sz="2223" b="1" dirty="0">
              <a:solidFill>
                <a:schemeClr val="dk1"/>
              </a:solidFill>
            </a:endParaRPr>
          </a:p>
          <a:p>
            <a:pPr marL="342900" lvl="0" indent="-342900" algn="l" rtl="0">
              <a:lnSpc>
                <a:spcPct val="100000"/>
              </a:lnSpc>
              <a:spcBef>
                <a:spcPts val="1350"/>
              </a:spcBef>
              <a:spcAft>
                <a:spcPts val="0"/>
              </a:spcAft>
              <a:buClr>
                <a:schemeClr val="dk1"/>
              </a:buClr>
              <a:buFont typeface="Arial"/>
              <a:buNone/>
            </a:pPr>
            <a:r>
              <a:rPr lang="fr" sz="2000" b="1" dirty="0">
                <a:solidFill>
                  <a:schemeClr val="dk1"/>
                </a:solidFill>
                <a:latin typeface="Times New Roman"/>
                <a:ea typeface="Times New Roman"/>
                <a:cs typeface="Times New Roman"/>
                <a:sym typeface="Times New Roman"/>
              </a:rPr>
              <a:t>On distingue </a:t>
            </a:r>
            <a:r>
              <a:rPr lang="fr" sz="2000" b="1" dirty="0" smtClean="0">
                <a:solidFill>
                  <a:schemeClr val="dk1"/>
                </a:solidFill>
                <a:latin typeface="Times New Roman"/>
                <a:ea typeface="Times New Roman"/>
                <a:cs typeface="Times New Roman"/>
                <a:sym typeface="Times New Roman"/>
              </a:rPr>
              <a:t>2 types :</a:t>
            </a:r>
            <a:endParaRPr sz="700" dirty="0">
              <a:solidFill>
                <a:schemeClr val="dk1"/>
              </a:solidFill>
            </a:endParaRPr>
          </a:p>
          <a:p>
            <a:pPr marL="342900" lvl="0" indent="-298450" algn="l" rtl="0">
              <a:lnSpc>
                <a:spcPct val="50000"/>
              </a:lnSpc>
              <a:spcBef>
                <a:spcPts val="1200"/>
              </a:spcBef>
              <a:spcAft>
                <a:spcPts val="0"/>
              </a:spcAft>
              <a:buClr>
                <a:schemeClr val="dk1"/>
              </a:buClr>
              <a:buSzPts val="1700"/>
              <a:buFont typeface="Times New Roman"/>
              <a:buAutoNum type="arabicPeriod"/>
            </a:pPr>
            <a:r>
              <a:rPr lang="fr" sz="1700" b="1" dirty="0">
                <a:solidFill>
                  <a:schemeClr val="dk1"/>
                </a:solidFill>
                <a:latin typeface="Times New Roman"/>
                <a:ea typeface="Times New Roman"/>
                <a:cs typeface="Times New Roman"/>
                <a:sym typeface="Times New Roman"/>
              </a:rPr>
              <a:t>Les images vectorielles</a:t>
            </a:r>
            <a:endParaRPr sz="700" dirty="0">
              <a:solidFill>
                <a:schemeClr val="dk1"/>
              </a:solidFill>
            </a:endParaRPr>
          </a:p>
          <a:p>
            <a:pPr marL="342900" lvl="0" indent="-298450" algn="l" rtl="0">
              <a:lnSpc>
                <a:spcPct val="50000"/>
              </a:lnSpc>
              <a:spcBef>
                <a:spcPts val="1200"/>
              </a:spcBef>
              <a:spcAft>
                <a:spcPts val="0"/>
              </a:spcAft>
              <a:buClr>
                <a:schemeClr val="dk1"/>
              </a:buClr>
              <a:buSzPts val="1700"/>
              <a:buFont typeface="Times New Roman"/>
              <a:buAutoNum type="arabicPeriod"/>
            </a:pPr>
            <a:r>
              <a:rPr lang="fr" sz="1700" b="1" dirty="0">
                <a:solidFill>
                  <a:schemeClr val="dk1"/>
                </a:solidFill>
                <a:latin typeface="Times New Roman"/>
                <a:ea typeface="Times New Roman"/>
                <a:cs typeface="Times New Roman"/>
                <a:sym typeface="Times New Roman"/>
              </a:rPr>
              <a:t>Les images bitmap</a:t>
            </a:r>
            <a:endParaRPr sz="700" dirty="0">
              <a:solidFill>
                <a:schemeClr val="dk1"/>
              </a:solidFill>
            </a:endParaRPr>
          </a:p>
          <a:p>
            <a:pPr marL="342900" lvl="0" indent="-342900" algn="l" rtl="0">
              <a:lnSpc>
                <a:spcPct val="100000"/>
              </a:lnSpc>
              <a:spcBef>
                <a:spcPts val="500"/>
              </a:spcBef>
              <a:spcAft>
                <a:spcPts val="0"/>
              </a:spcAft>
              <a:buClr>
                <a:schemeClr val="dk1"/>
              </a:buClr>
              <a:buFont typeface="Arial"/>
              <a:buNone/>
            </a:pPr>
            <a:endParaRPr sz="300" b="1" dirty="0">
              <a:solidFill>
                <a:schemeClr val="dk1"/>
              </a:solidFill>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800"/>
              <a:buNone/>
            </a:pPr>
            <a:endParaRPr sz="1123" b="1" dirty="0">
              <a:solidFill>
                <a:schemeClr val="dk1"/>
              </a:solidFill>
            </a:endParaRPr>
          </a:p>
        </p:txBody>
      </p:sp>
      <p:pic>
        <p:nvPicPr>
          <p:cNvPr id="127" name="Google Shape;127;p29"/>
          <p:cNvPicPr preferRelativeResize="0"/>
          <p:nvPr/>
        </p:nvPicPr>
        <p:blipFill rotWithShape="1">
          <a:blip r:embed="rId3">
            <a:alphaModFix/>
          </a:blip>
          <a:srcRect/>
          <a:stretch/>
        </p:blipFill>
        <p:spPr>
          <a:xfrm>
            <a:off x="7639459" y="771372"/>
            <a:ext cx="1022475" cy="1479651"/>
          </a:xfrm>
          <a:prstGeom prst="rect">
            <a:avLst/>
          </a:prstGeom>
          <a:noFill/>
          <a:ln>
            <a:noFill/>
          </a:ln>
        </p:spPr>
      </p:pic>
      <p:sp>
        <p:nvSpPr>
          <p:cNvPr id="128" name="Google Shape;128;p29"/>
          <p:cNvSpPr txBox="1">
            <a:spLocks noGrp="1"/>
          </p:cNvSpPr>
          <p:nvPr>
            <p:ph type="title"/>
          </p:nvPr>
        </p:nvSpPr>
        <p:spPr>
          <a:xfrm>
            <a:off x="5608320" y="0"/>
            <a:ext cx="3535830"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pic>
        <p:nvPicPr>
          <p:cNvPr id="129" name="Google Shape;129;p29"/>
          <p:cNvPicPr preferRelativeResize="0"/>
          <p:nvPr/>
        </p:nvPicPr>
        <p:blipFill rotWithShape="1">
          <a:blip r:embed="rId3">
            <a:alphaModFix/>
          </a:blip>
          <a:srcRect/>
          <a:stretch/>
        </p:blipFill>
        <p:spPr>
          <a:xfrm>
            <a:off x="5446484" y="771372"/>
            <a:ext cx="2324600" cy="3364499"/>
          </a:xfrm>
          <a:prstGeom prst="rect">
            <a:avLst/>
          </a:prstGeom>
          <a:noFill/>
          <a:ln>
            <a:noFill/>
          </a:ln>
        </p:spPr>
      </p:pic>
      <p:sp>
        <p:nvSpPr>
          <p:cNvPr id="130" name="Google Shape;130;p29"/>
          <p:cNvSpPr txBox="1"/>
          <p:nvPr/>
        </p:nvSpPr>
        <p:spPr>
          <a:xfrm>
            <a:off x="7121850" y="2773248"/>
            <a:ext cx="1797000" cy="6039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dirty="0"/>
              <a:t>Image </a:t>
            </a:r>
            <a:r>
              <a:rPr lang="fr" dirty="0" smtClean="0"/>
              <a:t>vectorielle</a:t>
            </a:r>
          </a:p>
          <a:p>
            <a:pPr lvl="0"/>
            <a:r>
              <a:rPr lang="fr-FR" dirty="0"/>
              <a:t>( Adobe Illustrator )</a:t>
            </a:r>
            <a:endParaRPr dirty="0"/>
          </a:p>
        </p:txBody>
      </p:sp>
      <p:sp>
        <p:nvSpPr>
          <p:cNvPr id="3" name="AutoShape 12" descr="pbs.twimg.com/profile_images/1509211644865392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4" name="Google Shape;138;p30" descr="rose2"/>
          <p:cNvPicPr preferRelativeResize="0"/>
          <p:nvPr/>
        </p:nvPicPr>
        <p:blipFill rotWithShape="1">
          <a:blip r:embed="rId4">
            <a:alphaModFix/>
          </a:blip>
          <a:srcRect/>
          <a:stretch/>
        </p:blipFill>
        <p:spPr>
          <a:xfrm>
            <a:off x="460375" y="2538964"/>
            <a:ext cx="2337628" cy="2425948"/>
          </a:xfrm>
          <a:prstGeom prst="rect">
            <a:avLst/>
          </a:prstGeom>
          <a:noFill/>
          <a:ln>
            <a:noFill/>
          </a:ln>
        </p:spPr>
      </p:pic>
      <p:pic>
        <p:nvPicPr>
          <p:cNvPr id="15" name="Google Shape;137;p30" descr="rose"/>
          <p:cNvPicPr preferRelativeResize="0"/>
          <p:nvPr/>
        </p:nvPicPr>
        <p:blipFill rotWithShape="1">
          <a:blip r:embed="rId5">
            <a:alphaModFix/>
          </a:blip>
          <a:srcRect/>
          <a:stretch/>
        </p:blipFill>
        <p:spPr>
          <a:xfrm>
            <a:off x="3370551" y="2514906"/>
            <a:ext cx="1238250" cy="1171575"/>
          </a:xfrm>
          <a:prstGeom prst="rect">
            <a:avLst/>
          </a:prstGeom>
          <a:noFill/>
          <a:ln>
            <a:noFill/>
          </a:ln>
        </p:spPr>
      </p:pic>
      <p:sp>
        <p:nvSpPr>
          <p:cNvPr id="16" name="Google Shape;139;p30"/>
          <p:cNvSpPr txBox="1"/>
          <p:nvPr/>
        </p:nvSpPr>
        <p:spPr>
          <a:xfrm>
            <a:off x="3091176" y="3982956"/>
            <a:ext cx="17970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Image matricielle</a:t>
            </a:r>
            <a:endParaRPr/>
          </a:p>
        </p:txBody>
      </p:sp>
    </p:spTree>
    <p:extLst>
      <p:ext uri="{BB962C8B-B14F-4D97-AF65-F5344CB8AC3E}">
        <p14:creationId xmlns:p14="http://schemas.microsoft.com/office/powerpoint/2010/main" val="3232995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8" name="Google Shape;128;p29"/>
          <p:cNvSpPr txBox="1">
            <a:spLocks noGrp="1"/>
          </p:cNvSpPr>
          <p:nvPr>
            <p:ph type="title"/>
          </p:nvPr>
        </p:nvSpPr>
        <p:spPr>
          <a:xfrm>
            <a:off x="5608320" y="0"/>
            <a:ext cx="3535830"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
        <p:nvSpPr>
          <p:cNvPr id="131" name="Google Shape;131;p29"/>
          <p:cNvSpPr txBox="1"/>
          <p:nvPr/>
        </p:nvSpPr>
        <p:spPr>
          <a:xfrm>
            <a:off x="155575" y="513200"/>
            <a:ext cx="8695817" cy="214465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Aft>
                <a:spcPts val="0"/>
              </a:spcAft>
              <a:buNone/>
            </a:pPr>
            <a:r>
              <a:rPr lang="fr" sz="2000" b="1" dirty="0" smtClean="0">
                <a:solidFill>
                  <a:srgbClr val="C00000"/>
                </a:solidFill>
                <a:latin typeface="Times New Roman"/>
                <a:ea typeface="Times New Roman"/>
                <a:cs typeface="Times New Roman"/>
                <a:sym typeface="Times New Roman"/>
              </a:rPr>
              <a:t>2.1- Image vectorielle : </a:t>
            </a:r>
          </a:p>
          <a:p>
            <a:pPr marL="342900" indent="-342900" fontAlgn="base">
              <a:buFont typeface="Wingdings" panose="05000000000000000000" pitchFamily="2" charset="2"/>
              <a:buChar char="Ø"/>
            </a:pPr>
            <a:r>
              <a:rPr lang="fr-FR" sz="1800" b="1" dirty="0">
                <a:solidFill>
                  <a:schemeClr val="dk1"/>
                </a:solidFill>
                <a:latin typeface="Times New Roman"/>
                <a:ea typeface="Times New Roman"/>
                <a:cs typeface="Times New Roman"/>
              </a:rPr>
              <a:t>Créé à partir d’une définition géométrique des formes (lignes, cercles,…), auxquelles sont associées des attributs tels que : couleur, épaisseur de trait</a:t>
            </a:r>
            <a:r>
              <a:rPr lang="fr-FR" sz="1800" b="1" dirty="0" smtClean="0">
                <a:solidFill>
                  <a:schemeClr val="dk1"/>
                </a:solidFill>
                <a:latin typeface="Times New Roman"/>
                <a:ea typeface="Times New Roman"/>
                <a:cs typeface="Times New Roman"/>
              </a:rPr>
              <a:t>,…</a:t>
            </a:r>
          </a:p>
          <a:p>
            <a:pPr marL="285750" indent="-285750" fontAlgn="base">
              <a:buFont typeface="Wingdings" panose="05000000000000000000" pitchFamily="2" charset="2"/>
              <a:buChar char="Ø"/>
            </a:pPr>
            <a:r>
              <a:rPr lang="fr-FR" sz="1800" b="1" dirty="0">
                <a:solidFill>
                  <a:schemeClr val="dk1"/>
                </a:solidFill>
                <a:latin typeface="Times New Roman"/>
                <a:ea typeface="Times New Roman"/>
                <a:cs typeface="Times New Roman"/>
              </a:rPr>
              <a:t>Chaque objet est stocké non sous forme de points, mais sous forme de primitives géométriques, </a:t>
            </a:r>
            <a:r>
              <a:rPr lang="fr-FR" sz="1800" b="1" dirty="0" smtClean="0">
                <a:solidFill>
                  <a:schemeClr val="dk1"/>
                </a:solidFill>
                <a:latin typeface="Times New Roman"/>
                <a:ea typeface="Times New Roman"/>
                <a:cs typeface="Times New Roman"/>
              </a:rPr>
              <a:t> </a:t>
            </a:r>
          </a:p>
          <a:p>
            <a:pPr fontAlgn="base"/>
            <a:endParaRPr lang="fr-FR" sz="900" b="1" dirty="0" smtClean="0">
              <a:solidFill>
                <a:schemeClr val="dk1"/>
              </a:solidFill>
              <a:latin typeface="Times New Roman"/>
              <a:ea typeface="Times New Roman"/>
              <a:cs typeface="Times New Roman"/>
            </a:endParaRPr>
          </a:p>
          <a:p>
            <a:pPr marL="285750" indent="-285750">
              <a:buFont typeface="Wingdings" panose="05000000000000000000" pitchFamily="2" charset="2"/>
              <a:buChar char="Ø"/>
            </a:pPr>
            <a:r>
              <a:rPr lang="fr-FR" sz="1800" b="1" dirty="0" smtClean="0">
                <a:solidFill>
                  <a:schemeClr val="dk1"/>
                </a:solidFill>
                <a:latin typeface="Times New Roman"/>
                <a:ea typeface="Times New Roman"/>
                <a:cs typeface="Times New Roman"/>
              </a:rPr>
              <a:t>Donc </a:t>
            </a:r>
            <a:r>
              <a:rPr lang="fr-FR" sz="1800" b="1" dirty="0">
                <a:solidFill>
                  <a:schemeClr val="dk1"/>
                </a:solidFill>
                <a:latin typeface="Times New Roman"/>
                <a:ea typeface="Times New Roman"/>
                <a:cs typeface="Times New Roman"/>
              </a:rPr>
              <a:t>on conserve que les points significatifs tels que le centre et le rayon d’un cercle</a:t>
            </a:r>
            <a:r>
              <a:rPr lang="fr-FR" sz="1800" dirty="0"/>
              <a:t>.</a:t>
            </a:r>
            <a:endParaRPr lang="fr-FR" sz="1800" dirty="0">
              <a:solidFill>
                <a:schemeClr val="dk1"/>
              </a:solidFill>
              <a:latin typeface="Times New Roman"/>
              <a:ea typeface="Times New Roman"/>
              <a:cs typeface="Times New Roman"/>
              <a:sym typeface="Times New Roman"/>
            </a:endParaRPr>
          </a:p>
          <a:p>
            <a:pPr marL="342900" indent="-342900" fontAlgn="base">
              <a:buFont typeface="Wingdings" panose="05000000000000000000" pitchFamily="2" charset="2"/>
              <a:buChar char="Ø"/>
            </a:pPr>
            <a:r>
              <a:rPr lang="fr-FR" sz="1800" b="1" dirty="0" smtClean="0">
                <a:solidFill>
                  <a:schemeClr val="dk1"/>
                </a:solidFill>
                <a:latin typeface="Times New Roman"/>
                <a:ea typeface="Times New Roman"/>
                <a:cs typeface="Times New Roman"/>
              </a:rPr>
              <a:t>Logiciels utilisés : </a:t>
            </a:r>
            <a:r>
              <a:rPr lang="fr-FR" sz="1800" b="1" dirty="0">
                <a:solidFill>
                  <a:srgbClr val="212529"/>
                </a:solidFill>
                <a:highlight>
                  <a:srgbClr val="FFFFFF"/>
                </a:highlight>
                <a:latin typeface="Verdana"/>
                <a:ea typeface="Verdana"/>
                <a:cs typeface="Verdana"/>
                <a:sym typeface="Verdana"/>
              </a:rPr>
              <a:t>Illustrator, </a:t>
            </a:r>
            <a:r>
              <a:rPr lang="fr-FR" sz="1800" b="1" dirty="0" err="1">
                <a:solidFill>
                  <a:srgbClr val="212529"/>
                </a:solidFill>
                <a:highlight>
                  <a:srgbClr val="FFFFFF"/>
                </a:highlight>
                <a:latin typeface="Verdana"/>
                <a:ea typeface="Verdana"/>
                <a:cs typeface="Verdana"/>
                <a:sym typeface="Verdana"/>
              </a:rPr>
              <a:t>InDesign</a:t>
            </a:r>
            <a:r>
              <a:rPr lang="fr-FR" sz="1800" b="1" dirty="0">
                <a:solidFill>
                  <a:srgbClr val="212529"/>
                </a:solidFill>
                <a:highlight>
                  <a:srgbClr val="FFFFFF"/>
                </a:highlight>
                <a:latin typeface="Verdana"/>
                <a:ea typeface="Verdana"/>
                <a:cs typeface="Verdana"/>
                <a:sym typeface="Verdana"/>
              </a:rPr>
              <a:t>, </a:t>
            </a:r>
            <a:r>
              <a:rPr lang="fr-FR" sz="1800" b="1" dirty="0" err="1">
                <a:solidFill>
                  <a:srgbClr val="212529"/>
                </a:solidFill>
                <a:highlight>
                  <a:srgbClr val="FFFFFF"/>
                </a:highlight>
                <a:latin typeface="Verdana"/>
                <a:ea typeface="Verdana"/>
                <a:cs typeface="Verdana"/>
                <a:sym typeface="Verdana"/>
              </a:rPr>
              <a:t>Autocad</a:t>
            </a:r>
            <a:r>
              <a:rPr lang="fr-FR" sz="1800" b="1" dirty="0">
                <a:solidFill>
                  <a:srgbClr val="212529"/>
                </a:solidFill>
                <a:highlight>
                  <a:srgbClr val="FFFFFF"/>
                </a:highlight>
                <a:latin typeface="Verdana"/>
                <a:ea typeface="Verdana"/>
                <a:cs typeface="Verdana"/>
                <a:sym typeface="Verdana"/>
              </a:rPr>
              <a:t>, Maya, 3D3Max</a:t>
            </a:r>
            <a:endParaRPr lang="fr-FR" sz="4000" b="1" dirty="0">
              <a:solidFill>
                <a:schemeClr val="dk1"/>
              </a:solidFill>
              <a:latin typeface="Times New Roman"/>
              <a:ea typeface="Times New Roman"/>
              <a:cs typeface="Times New Roman"/>
              <a:sym typeface="Times New Roman"/>
            </a:endParaRPr>
          </a:p>
          <a:p>
            <a:pPr marL="342900" indent="-342900" fontAlgn="base">
              <a:buFont typeface="Wingdings" panose="05000000000000000000" pitchFamily="2" charset="2"/>
              <a:buChar char="Ø"/>
            </a:pPr>
            <a:endParaRPr lang="fr-FR" sz="1800" b="1" dirty="0">
              <a:solidFill>
                <a:schemeClr val="dk1"/>
              </a:solidFill>
              <a:latin typeface="Times New Roman"/>
              <a:ea typeface="Times New Roman"/>
              <a:cs typeface="Times New Roman"/>
            </a:endParaRPr>
          </a:p>
          <a:p>
            <a:r>
              <a:rPr lang="fr-FR" sz="2400" b="1" dirty="0" smtClean="0">
                <a:solidFill>
                  <a:srgbClr val="C00000"/>
                </a:solidFill>
                <a:latin typeface="Times New Roman"/>
                <a:ea typeface="Times New Roman"/>
                <a:cs typeface="Times New Roman"/>
                <a:sym typeface="Times New Roman"/>
              </a:rPr>
              <a:t> </a:t>
            </a:r>
            <a:endParaRPr sz="1600" dirty="0">
              <a:solidFill>
                <a:schemeClr val="dk1"/>
              </a:solidFill>
              <a:latin typeface="Times New Roman"/>
              <a:ea typeface="Times New Roman"/>
              <a:cs typeface="Times New Roman"/>
              <a:sym typeface="Times New Roman"/>
            </a:endParaRPr>
          </a:p>
        </p:txBody>
      </p:sp>
      <p:sp>
        <p:nvSpPr>
          <p:cNvPr id="3" name="AutoShape 12" descr="pbs.twimg.com/profile_images/1509211644865392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Picture 2" descr="Logo Adobe Illustrator PNG transparents - Sti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45" y="3734503"/>
            <a:ext cx="1034915" cy="10349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upload.wikimedia.org/wikipedia/commons/thumb/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029" y="3781162"/>
            <a:ext cx="965739" cy="9415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logos-marques.com/wp-content/uploads/2021/03/AutoCAD-log%D0%B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8969" y="3734503"/>
            <a:ext cx="1315497" cy="8095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3733" y="3455058"/>
            <a:ext cx="1368425"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Description de l'image 3ds Max 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9261" y="4008295"/>
            <a:ext cx="1679862"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282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8" name="Google Shape;128;p29"/>
          <p:cNvSpPr txBox="1">
            <a:spLocks noGrp="1"/>
          </p:cNvSpPr>
          <p:nvPr>
            <p:ph type="title"/>
          </p:nvPr>
        </p:nvSpPr>
        <p:spPr>
          <a:xfrm>
            <a:off x="5608320" y="0"/>
            <a:ext cx="3535830"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dirty="0">
                <a:latin typeface="Times New Roman"/>
                <a:ea typeface="Times New Roman"/>
                <a:cs typeface="Times New Roman"/>
                <a:sym typeface="Times New Roman"/>
              </a:rPr>
              <a:t>Chapitre 1 : Rappels sur le traitement d’images</a:t>
            </a:r>
            <a:endParaRPr sz="1200" dirty="0"/>
          </a:p>
        </p:txBody>
      </p:sp>
      <p:sp>
        <p:nvSpPr>
          <p:cNvPr id="131" name="Google Shape;131;p29"/>
          <p:cNvSpPr txBox="1"/>
          <p:nvPr/>
        </p:nvSpPr>
        <p:spPr>
          <a:xfrm>
            <a:off x="155575" y="513200"/>
            <a:ext cx="8695817" cy="214465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Aft>
                <a:spcPts val="0"/>
              </a:spcAft>
              <a:buNone/>
            </a:pPr>
            <a:r>
              <a:rPr lang="fr" sz="2000" b="1" dirty="0" smtClean="0">
                <a:solidFill>
                  <a:srgbClr val="C00000"/>
                </a:solidFill>
                <a:latin typeface="Times New Roman"/>
                <a:ea typeface="Times New Roman"/>
                <a:cs typeface="Times New Roman"/>
                <a:sym typeface="Times New Roman"/>
              </a:rPr>
              <a:t> </a:t>
            </a:r>
            <a:r>
              <a:rPr lang="fr-FR" sz="1800" b="1" i="1" dirty="0" smtClean="0"/>
              <a:t>Avantages </a:t>
            </a:r>
            <a:r>
              <a:rPr lang="fr-FR" sz="1800" b="1" i="1" dirty="0"/>
              <a:t>:</a:t>
            </a:r>
            <a:endParaRPr lang="fr-FR" sz="1800" dirty="0"/>
          </a:p>
          <a:p>
            <a:pPr marL="285750" indent="-285750" fontAlgn="base">
              <a:buFont typeface="Arial" panose="020B0604020202020204" pitchFamily="34" charset="0"/>
              <a:buChar char="•"/>
            </a:pPr>
            <a:r>
              <a:rPr lang="fr-FR" sz="1800" dirty="0" smtClean="0"/>
              <a:t>Souplesse </a:t>
            </a:r>
            <a:r>
              <a:rPr lang="fr-FR" sz="1800" dirty="0"/>
              <a:t>pour les modifications "spatiales" de l'image</a:t>
            </a:r>
          </a:p>
          <a:p>
            <a:pPr marL="285750" indent="-285750" fontAlgn="base">
              <a:buFont typeface="Arial" panose="020B0604020202020204" pitchFamily="34" charset="0"/>
              <a:buChar char="•"/>
            </a:pPr>
            <a:r>
              <a:rPr lang="fr-FR" sz="1800" dirty="0"/>
              <a:t>Intégration aux travaux de schématique : DAO, CAO.</a:t>
            </a:r>
          </a:p>
          <a:p>
            <a:pPr marL="285750" indent="-285750" fontAlgn="base">
              <a:buFont typeface="Arial" panose="020B0604020202020204" pitchFamily="34" charset="0"/>
              <a:buChar char="•"/>
            </a:pPr>
            <a:r>
              <a:rPr lang="fr-FR" sz="1800" dirty="0" smtClean="0"/>
              <a:t>Moins </a:t>
            </a:r>
            <a:r>
              <a:rPr lang="fr-FR" sz="1800" dirty="0"/>
              <a:t>gourmand en espace mémoire que le bitmap.</a:t>
            </a:r>
          </a:p>
          <a:p>
            <a:pPr marL="342900" indent="-342900" fontAlgn="base">
              <a:buFont typeface="Wingdings" panose="05000000000000000000" pitchFamily="2" charset="2"/>
              <a:buChar char="Ø"/>
            </a:pPr>
            <a:endParaRPr lang="fr-FR" sz="1800" b="1" dirty="0">
              <a:solidFill>
                <a:schemeClr val="dk1"/>
              </a:solidFill>
              <a:latin typeface="Times New Roman"/>
              <a:ea typeface="Times New Roman"/>
              <a:cs typeface="Times New Roman"/>
            </a:endParaRPr>
          </a:p>
          <a:p>
            <a:r>
              <a:rPr lang="fr-FR" sz="2400" b="1" dirty="0" smtClean="0">
                <a:solidFill>
                  <a:srgbClr val="C00000"/>
                </a:solidFill>
                <a:latin typeface="Times New Roman"/>
                <a:ea typeface="Times New Roman"/>
                <a:cs typeface="Times New Roman"/>
                <a:sym typeface="Times New Roman"/>
              </a:rPr>
              <a:t> </a:t>
            </a:r>
            <a:r>
              <a:rPr lang="fr-FR" sz="1600" b="1" i="1" dirty="0" smtClean="0"/>
              <a:t> </a:t>
            </a:r>
            <a:endParaRPr lang="fr-FR" sz="1600" b="1" dirty="0"/>
          </a:p>
          <a:p>
            <a:pPr marL="342900" marR="0" lvl="0" indent="-342900" algn="l" rtl="0">
              <a:lnSpc>
                <a:spcPct val="100000"/>
              </a:lnSpc>
              <a:spcAft>
                <a:spcPts val="0"/>
              </a:spcAft>
              <a:buNone/>
            </a:pPr>
            <a:endParaRPr sz="1600" dirty="0">
              <a:solidFill>
                <a:schemeClr val="dk1"/>
              </a:solidFill>
              <a:latin typeface="Times New Roman"/>
              <a:ea typeface="Times New Roman"/>
              <a:cs typeface="Times New Roman"/>
              <a:sym typeface="Times New Roman"/>
            </a:endParaRPr>
          </a:p>
        </p:txBody>
      </p:sp>
      <p:sp>
        <p:nvSpPr>
          <p:cNvPr id="3" name="AutoShape 12" descr="pbs.twimg.com/profile_images/1509211644865392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 name="Rectangle 1"/>
          <p:cNvSpPr/>
          <p:nvPr/>
        </p:nvSpPr>
        <p:spPr>
          <a:xfrm>
            <a:off x="155575" y="1986992"/>
            <a:ext cx="4904105" cy="1754326"/>
          </a:xfrm>
          <a:prstGeom prst="rect">
            <a:avLst/>
          </a:prstGeom>
        </p:spPr>
        <p:txBody>
          <a:bodyPr wrap="square">
            <a:spAutoFit/>
          </a:bodyPr>
          <a:lstStyle/>
          <a:p>
            <a:pPr indent="-342900"/>
            <a:r>
              <a:rPr lang="fr-FR" sz="1800" b="1" i="1" dirty="0"/>
              <a:t>Inconvénients :</a:t>
            </a:r>
          </a:p>
          <a:p>
            <a:pPr marL="268288" indent="-268288" fontAlgn="base">
              <a:buFont typeface="Arial" panose="020B0604020202020204" pitchFamily="34" charset="0"/>
              <a:buChar char="•"/>
            </a:pPr>
            <a:r>
              <a:rPr lang="fr-FR" b="1" dirty="0">
                <a:latin typeface="Times New Roman" panose="02020603050405020304" pitchFamily="18" charset="0"/>
              </a:rPr>
              <a:t> </a:t>
            </a:r>
            <a:r>
              <a:rPr lang="fr-FR" sz="1800" dirty="0"/>
              <a:t>Complexité de l'outil de manipulation.</a:t>
            </a:r>
          </a:p>
          <a:p>
            <a:pPr marL="268288" indent="-268288" fontAlgn="base">
              <a:buFont typeface="Arial" panose="020B0604020202020204" pitchFamily="34" charset="0"/>
              <a:buChar char="•"/>
            </a:pPr>
            <a:r>
              <a:rPr lang="fr-FR" sz="1800" dirty="0"/>
              <a:t> Ressources de traitement importante.</a:t>
            </a:r>
          </a:p>
          <a:p>
            <a:pPr marL="268288" indent="-268288" fontAlgn="base">
              <a:buFont typeface="Arial" panose="020B0604020202020204" pitchFamily="34" charset="0"/>
              <a:buChar char="•"/>
            </a:pPr>
            <a:r>
              <a:rPr lang="fr-FR" sz="1800" dirty="0"/>
              <a:t> Mal adapté au rendu d’une image réaliste</a:t>
            </a:r>
          </a:p>
          <a:p>
            <a:pPr marL="268288" indent="-268288" fontAlgn="base">
              <a:buFont typeface="Arial" panose="020B0604020202020204" pitchFamily="34" charset="0"/>
              <a:buChar char="•"/>
            </a:pPr>
            <a:r>
              <a:rPr lang="fr-FR" sz="1800" dirty="0"/>
              <a:t> La taille du modèle dépend de la complexité de l’image</a:t>
            </a:r>
          </a:p>
        </p:txBody>
      </p:sp>
      <p:sp>
        <p:nvSpPr>
          <p:cNvPr id="4" name="Rectangle 3"/>
          <p:cNvSpPr/>
          <p:nvPr/>
        </p:nvSpPr>
        <p:spPr>
          <a:xfrm>
            <a:off x="155575" y="4131647"/>
            <a:ext cx="8610473" cy="738664"/>
          </a:xfrm>
          <a:prstGeom prst="rect">
            <a:avLst/>
          </a:prstGeom>
        </p:spPr>
        <p:txBody>
          <a:bodyPr wrap="square">
            <a:spAutoFit/>
          </a:bodyPr>
          <a:lstStyle/>
          <a:p>
            <a:r>
              <a:rPr lang="fr-FR" dirty="0">
                <a:solidFill>
                  <a:srgbClr val="202122"/>
                </a:solidFill>
                <a:latin typeface="Arial" panose="020B0604020202020204" pitchFamily="34" charset="0"/>
              </a:rPr>
              <a:t>Le </a:t>
            </a:r>
            <a:r>
              <a:rPr lang="fr-FR" b="1" dirty="0">
                <a:solidFill>
                  <a:srgbClr val="202122"/>
                </a:solidFill>
                <a:latin typeface="Arial" panose="020B0604020202020204" pitchFamily="34" charset="0"/>
              </a:rPr>
              <a:t>rendu</a:t>
            </a:r>
            <a:r>
              <a:rPr lang="fr-FR" dirty="0">
                <a:solidFill>
                  <a:srgbClr val="202122"/>
                </a:solidFill>
                <a:latin typeface="Arial" panose="020B0604020202020204" pitchFamily="34" charset="0"/>
              </a:rPr>
              <a:t> est un processus informatique calculant l'image </a:t>
            </a:r>
            <a:r>
              <a:rPr lang="fr-FR" dirty="0">
                <a:solidFill>
                  <a:srgbClr val="3366CC"/>
                </a:solidFill>
                <a:latin typeface="Arial" panose="020B0604020202020204" pitchFamily="34" charset="0"/>
                <a:hlinkClick r:id="rId3" tooltip="2D"/>
              </a:rPr>
              <a:t>2D</a:t>
            </a:r>
            <a:r>
              <a:rPr lang="fr-FR" dirty="0">
                <a:solidFill>
                  <a:srgbClr val="202122"/>
                </a:solidFill>
                <a:latin typeface="Arial" panose="020B0604020202020204" pitchFamily="34" charset="0"/>
              </a:rPr>
              <a:t> (équivalent d'une photographie) d'une scène créée dans un </a:t>
            </a:r>
            <a:r>
              <a:rPr lang="fr-FR" dirty="0">
                <a:solidFill>
                  <a:srgbClr val="3366CC"/>
                </a:solidFill>
                <a:latin typeface="Arial" panose="020B0604020202020204" pitchFamily="34" charset="0"/>
                <a:hlinkClick r:id="rId4" tooltip="Logiciel de modélisation 3D"/>
              </a:rPr>
              <a:t>logiciel de modélisation 3D</a:t>
            </a:r>
            <a:r>
              <a:rPr lang="fr-FR" dirty="0">
                <a:solidFill>
                  <a:srgbClr val="202122"/>
                </a:solidFill>
                <a:latin typeface="Arial" panose="020B0604020202020204" pitchFamily="34" charset="0"/>
              </a:rPr>
              <a:t> comportant à la fois des objets et des sources de lumière et vue d'un point de vue précis</a:t>
            </a:r>
            <a:endParaRPr lang="fr-FR" dirty="0"/>
          </a:p>
        </p:txBody>
      </p:sp>
    </p:spTree>
    <p:extLst>
      <p:ext uri="{BB962C8B-B14F-4D97-AF65-F5344CB8AC3E}">
        <p14:creationId xmlns:p14="http://schemas.microsoft.com/office/powerpoint/2010/main" val="4005147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0"/>
          <p:cNvSpPr txBox="1"/>
          <p:nvPr/>
        </p:nvSpPr>
        <p:spPr>
          <a:xfrm>
            <a:off x="152400" y="355569"/>
            <a:ext cx="8442960" cy="175390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350"/>
              </a:spcBef>
              <a:spcAft>
                <a:spcPts val="0"/>
              </a:spcAft>
              <a:buNone/>
            </a:pPr>
            <a:endParaRPr lang="fr" sz="2000" b="1" dirty="0" smtClean="0">
              <a:solidFill>
                <a:srgbClr val="C00000"/>
              </a:solidFill>
              <a:latin typeface="Times New Roman"/>
              <a:ea typeface="Times New Roman"/>
              <a:cs typeface="Times New Roman"/>
              <a:sym typeface="Times New Roman"/>
            </a:endParaRPr>
          </a:p>
          <a:p>
            <a:pPr marL="0" marR="0" lvl="0" indent="0" algn="l" rtl="0">
              <a:lnSpc>
                <a:spcPct val="100000"/>
              </a:lnSpc>
              <a:spcBef>
                <a:spcPts val="1350"/>
              </a:spcBef>
              <a:spcAft>
                <a:spcPts val="0"/>
              </a:spcAft>
              <a:buNone/>
            </a:pPr>
            <a:r>
              <a:rPr lang="fr" sz="2000" b="1" dirty="0" smtClean="0">
                <a:solidFill>
                  <a:srgbClr val="C00000"/>
                </a:solidFill>
                <a:latin typeface="Times New Roman"/>
                <a:ea typeface="Times New Roman"/>
                <a:cs typeface="Times New Roman"/>
                <a:sym typeface="Times New Roman"/>
              </a:rPr>
              <a:t>2,2 Image matricielle) </a:t>
            </a:r>
            <a:r>
              <a:rPr lang="fr" sz="2000" b="1" dirty="0">
                <a:solidFill>
                  <a:srgbClr val="C00000"/>
                </a:solidFill>
                <a:latin typeface="Times New Roman"/>
                <a:ea typeface="Times New Roman"/>
                <a:cs typeface="Times New Roman"/>
                <a:sym typeface="Times New Roman"/>
              </a:rPr>
              <a:t>(bitmap)</a:t>
            </a:r>
            <a:r>
              <a:rPr lang="fr" sz="1000" dirty="0">
                <a:solidFill>
                  <a:srgbClr val="C00000"/>
                </a:solidFill>
                <a:highlight>
                  <a:srgbClr val="FFFFFF"/>
                </a:highlight>
                <a:latin typeface="Verdana"/>
                <a:ea typeface="Verdana"/>
                <a:cs typeface="Verdana"/>
                <a:sym typeface="Verdana"/>
              </a:rPr>
              <a:t> </a:t>
            </a:r>
            <a:r>
              <a:rPr lang="fr" sz="2000" b="1" dirty="0">
                <a:solidFill>
                  <a:srgbClr val="A64D79"/>
                </a:solidFill>
                <a:latin typeface="Times New Roman"/>
                <a:ea typeface="Times New Roman"/>
                <a:cs typeface="Times New Roman"/>
                <a:sym typeface="Verdana"/>
              </a:rPr>
              <a:t>: </a:t>
            </a:r>
            <a:endParaRPr lang="fr" sz="2000" b="1" dirty="0" smtClean="0">
              <a:solidFill>
                <a:srgbClr val="A64D79"/>
              </a:solidFill>
              <a:latin typeface="Times New Roman"/>
              <a:ea typeface="Times New Roman"/>
              <a:cs typeface="Times New Roman"/>
              <a:sym typeface="Verdana"/>
            </a:endParaRPr>
          </a:p>
          <a:p>
            <a:pPr marL="342900" marR="0" lvl="0" indent="-342900" algn="l" rtl="0">
              <a:lnSpc>
                <a:spcPct val="100000"/>
              </a:lnSpc>
              <a:spcBef>
                <a:spcPts val="1350"/>
              </a:spcBef>
              <a:spcAft>
                <a:spcPts val="0"/>
              </a:spcAft>
              <a:buFont typeface="Wingdings" panose="05000000000000000000" pitchFamily="2" charset="2"/>
              <a:buChar char="Ø"/>
            </a:pPr>
            <a:r>
              <a:rPr lang="fr" sz="2000" b="1" dirty="0" smtClean="0">
                <a:solidFill>
                  <a:schemeClr val="tx1"/>
                </a:solidFill>
                <a:latin typeface="Times New Roman"/>
                <a:ea typeface="Times New Roman"/>
                <a:cs typeface="Times New Roman"/>
              </a:rPr>
              <a:t>Une </a:t>
            </a:r>
            <a:r>
              <a:rPr lang="fr" sz="2000" b="1" dirty="0">
                <a:solidFill>
                  <a:schemeClr val="tx1"/>
                </a:solidFill>
                <a:latin typeface="Times New Roman"/>
                <a:ea typeface="Times New Roman"/>
                <a:cs typeface="Times New Roman"/>
              </a:rPr>
              <a:t>image bitmap est une image numérique composée de pixels, chacun ayant sa propre valeur de couleur. </a:t>
            </a:r>
            <a:endParaRPr lang="fr" sz="2000" b="1" dirty="0" smtClean="0">
              <a:solidFill>
                <a:schemeClr val="tx1"/>
              </a:solidFill>
              <a:latin typeface="Times New Roman"/>
              <a:ea typeface="Times New Roman"/>
              <a:cs typeface="Times New Roman"/>
            </a:endParaRPr>
          </a:p>
          <a:p>
            <a:pPr marL="342900" marR="0" lvl="0" indent="-342900" algn="l" rtl="0">
              <a:lnSpc>
                <a:spcPct val="100000"/>
              </a:lnSpc>
              <a:spcBef>
                <a:spcPts val="1350"/>
              </a:spcBef>
              <a:spcAft>
                <a:spcPts val="0"/>
              </a:spcAft>
              <a:buFont typeface="Wingdings" panose="05000000000000000000" pitchFamily="2" charset="2"/>
              <a:buChar char="Ø"/>
            </a:pPr>
            <a:r>
              <a:rPr lang="fr" sz="2000" b="1" dirty="0" smtClean="0">
                <a:solidFill>
                  <a:schemeClr val="tx1"/>
                </a:solidFill>
                <a:latin typeface="Times New Roman"/>
                <a:ea typeface="Times New Roman"/>
                <a:cs typeface="Times New Roman"/>
              </a:rPr>
              <a:t>Les </a:t>
            </a:r>
            <a:r>
              <a:rPr lang="fr" sz="2000" b="1" dirty="0">
                <a:solidFill>
                  <a:schemeClr val="tx1"/>
                </a:solidFill>
                <a:latin typeface="Times New Roman"/>
                <a:ea typeface="Times New Roman"/>
                <a:cs typeface="Times New Roman"/>
              </a:rPr>
              <a:t>pixels sont disposés dans une structure en forme de grille pour former </a:t>
            </a:r>
            <a:r>
              <a:rPr lang="fr" sz="2000" b="1" dirty="0" smtClean="0">
                <a:solidFill>
                  <a:schemeClr val="tx1"/>
                </a:solidFill>
                <a:latin typeface="Times New Roman"/>
                <a:ea typeface="Times New Roman"/>
                <a:cs typeface="Times New Roman"/>
              </a:rPr>
              <a:t>l’image,</a:t>
            </a:r>
          </a:p>
          <a:p>
            <a:pPr marL="342900" lvl="0" indent="-342900">
              <a:spcBef>
                <a:spcPts val="1350"/>
              </a:spcBef>
              <a:buFont typeface="Wingdings" panose="05000000000000000000" pitchFamily="2" charset="2"/>
              <a:buChar char="Ø"/>
            </a:pPr>
            <a:r>
              <a:rPr lang="fr-FR" sz="2000" b="1" dirty="0">
                <a:solidFill>
                  <a:schemeClr val="tx1"/>
                </a:solidFill>
                <a:latin typeface="Times New Roman"/>
                <a:ea typeface="Times New Roman"/>
                <a:cs typeface="Times New Roman"/>
              </a:rPr>
              <a:t>une image est décomposée en une matrice (finie) de points élémentaires (pixels) caractérisés par leur coordonnées spatiales et leur couleur.</a:t>
            </a:r>
            <a:endParaRPr lang="fr" sz="2000" b="1" dirty="0">
              <a:solidFill>
                <a:schemeClr val="tx1"/>
              </a:solidFill>
              <a:latin typeface="Times New Roman"/>
              <a:ea typeface="Times New Roman"/>
              <a:cs typeface="Times New Roman"/>
            </a:endParaRPr>
          </a:p>
          <a:p>
            <a:pPr marL="342900" marR="0" lvl="0" indent="-342900" algn="l" rtl="0">
              <a:lnSpc>
                <a:spcPct val="100000"/>
              </a:lnSpc>
              <a:spcBef>
                <a:spcPts val="1350"/>
              </a:spcBef>
              <a:spcAft>
                <a:spcPts val="0"/>
              </a:spcAft>
              <a:buFont typeface="Wingdings" panose="05000000000000000000" pitchFamily="2" charset="2"/>
              <a:buChar char="Ø"/>
            </a:pPr>
            <a:r>
              <a:rPr lang="fr" sz="2000" b="1" dirty="0" smtClean="0">
                <a:solidFill>
                  <a:schemeClr val="tx1"/>
                </a:solidFill>
                <a:latin typeface="Times New Roman"/>
                <a:ea typeface="Times New Roman"/>
                <a:cs typeface="Times New Roman"/>
                <a:sym typeface="Times New Roman"/>
              </a:rPr>
              <a:t>Logiciel utilisés :    Adobe Photoshop           Gimp               Paint</a:t>
            </a:r>
            <a:endParaRPr sz="2000" b="1" dirty="0">
              <a:solidFill>
                <a:schemeClr val="tx1"/>
              </a:solidFill>
              <a:latin typeface="Times New Roman"/>
              <a:ea typeface="Times New Roman"/>
              <a:cs typeface="Times New Roman"/>
              <a:sym typeface="Times New Roman"/>
            </a:endParaRPr>
          </a:p>
        </p:txBody>
      </p:sp>
      <p:pic>
        <p:nvPicPr>
          <p:cNvPr id="140" name="Google Shape;140;p30"/>
          <p:cNvPicPr preferRelativeResize="0"/>
          <p:nvPr/>
        </p:nvPicPr>
        <p:blipFill>
          <a:blip r:embed="rId3">
            <a:alphaModFix/>
          </a:blip>
          <a:stretch>
            <a:fillRect/>
          </a:stretch>
        </p:blipFill>
        <p:spPr>
          <a:xfrm>
            <a:off x="3720446" y="118328"/>
            <a:ext cx="2436514" cy="1194076"/>
          </a:xfrm>
          <a:prstGeom prst="rect">
            <a:avLst/>
          </a:prstGeom>
          <a:noFill/>
          <a:ln>
            <a:noFill/>
          </a:ln>
        </p:spPr>
      </p:pic>
      <p:sp>
        <p:nvSpPr>
          <p:cNvPr id="141" name="Google Shape;141;p30"/>
          <p:cNvSpPr txBox="1">
            <a:spLocks noGrp="1"/>
          </p:cNvSpPr>
          <p:nvPr>
            <p:ph type="title"/>
          </p:nvPr>
        </p:nvSpPr>
        <p:spPr>
          <a:xfrm>
            <a:off x="5867550" y="0"/>
            <a:ext cx="3276600" cy="306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fr" sz="1200" b="1">
                <a:latin typeface="Times New Roman"/>
                <a:ea typeface="Times New Roman"/>
                <a:cs typeface="Times New Roman"/>
                <a:sym typeface="Times New Roman"/>
              </a:rPr>
              <a:t>Chapitre 1 : Rappels sur le traitement d’images</a:t>
            </a:r>
            <a:endParaRPr sz="1200"/>
          </a:p>
        </p:txBody>
      </p:sp>
      <p:pic>
        <p:nvPicPr>
          <p:cNvPr id="2056" name="Picture 8" descr="Adobe Photoshop — Wikipé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5892" y="4249393"/>
            <a:ext cx="831977" cy="6569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IMP — Wikipé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6295" y="4076496"/>
            <a:ext cx="871880" cy="88529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icrosoft Paint — Wikipé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5793" y="4199189"/>
            <a:ext cx="720051" cy="7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3474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1812</TotalTime>
  <Words>2089</Words>
  <Application>Microsoft Office PowerPoint</Application>
  <PresentationFormat>Affichage à l'écran (16:9)</PresentationFormat>
  <Paragraphs>380</Paragraphs>
  <Slides>51</Slides>
  <Notes>33</Notes>
  <HiddenSlides>0</HiddenSlides>
  <MMClips>0</MMClips>
  <ScaleCrop>false</ScaleCrop>
  <HeadingPairs>
    <vt:vector size="8" baseType="variant">
      <vt:variant>
        <vt:lpstr>Polices utilisées</vt:lpstr>
      </vt:variant>
      <vt:variant>
        <vt:i4>12</vt:i4>
      </vt:variant>
      <vt:variant>
        <vt:lpstr>Thème</vt:lpstr>
      </vt:variant>
      <vt:variant>
        <vt:i4>2</vt:i4>
      </vt:variant>
      <vt:variant>
        <vt:lpstr>Serveurs OLE incorporés</vt:lpstr>
      </vt:variant>
      <vt:variant>
        <vt:i4>3</vt:i4>
      </vt:variant>
      <vt:variant>
        <vt:lpstr>Titres des diapositives</vt:lpstr>
      </vt:variant>
      <vt:variant>
        <vt:i4>51</vt:i4>
      </vt:variant>
    </vt:vector>
  </HeadingPairs>
  <TitlesOfParts>
    <vt:vector size="68" baseType="lpstr">
      <vt:lpstr>SimSun</vt:lpstr>
      <vt:lpstr>adobe-clean</vt:lpstr>
      <vt:lpstr>Arial</vt:lpstr>
      <vt:lpstr>Comic Sans MS</vt:lpstr>
      <vt:lpstr>Noto Sans Symbols</vt:lpstr>
      <vt:lpstr>Public Sans</vt:lpstr>
      <vt:lpstr>Symbol</vt:lpstr>
      <vt:lpstr>Tahoma</vt:lpstr>
      <vt:lpstr>Times New Roman</vt:lpstr>
      <vt:lpstr>TimesNewRomanPS-ItalicMT</vt:lpstr>
      <vt:lpstr>Verdana</vt:lpstr>
      <vt:lpstr>Wingdings</vt:lpstr>
      <vt:lpstr>Simple Light</vt:lpstr>
      <vt:lpstr>Simple Light</vt:lpstr>
      <vt:lpstr>Image</vt:lpstr>
      <vt:lpstr>Équation</vt:lpstr>
      <vt:lpstr>Image Bitmap</vt:lpstr>
      <vt:lpstr>Université Constantine 2 -Abdelhamid Mehri Faculté des Nouvelles Technologies de l’Information et de la Communication Département Informatique Fondamentale et ses Applications </vt:lpstr>
      <vt:lpstr>Contenu </vt:lpstr>
      <vt:lpstr>Matière : Imagerie et Vision Artificielle</vt:lpstr>
      <vt:lpstr>Présentation PowerPoint</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Présentation PowerPoint</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Chapitre 1 : Rappels sur le traitement d’images</vt:lpstr>
      <vt:lpstr>Présentation PowerPoint</vt:lpstr>
      <vt:lpstr>Chapitre 1 : Rappels sur le traitement d’images</vt:lpstr>
      <vt:lpstr>Chapitre 1 : Rappels sur le traitement d’images</vt:lpstr>
      <vt:lpstr>Chapitre 1 : Rappels sur le traitement d’images</vt:lpstr>
      <vt:lpstr>Chapitre 1 : Rappels sur le traitement d’images</vt:lpstr>
      <vt:lpstr>11-   Système des Couleurs </vt:lpstr>
      <vt:lpstr>Présentation PowerPoint</vt:lpstr>
      <vt:lpstr>11-   Système des Couleurs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Université Constantine 2 -Abdelhamid Mehri Faculté des Nouvelles Technologies de l’Information et de la Communication Département Informatique Fondamentale et ses Applications</dc:title>
  <dc:creator>INTEL</dc:creator>
  <cp:lastModifiedBy>intel i7</cp:lastModifiedBy>
  <cp:revision>40</cp:revision>
  <dcterms:modified xsi:type="dcterms:W3CDTF">2023-10-28T20:25:18Z</dcterms:modified>
</cp:coreProperties>
</file>